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259" r:id="rId2"/>
    <p:sldId id="258" r:id="rId3"/>
    <p:sldId id="257" r:id="rId4"/>
    <p:sldId id="269" r:id="rId5"/>
    <p:sldId id="262" r:id="rId6"/>
    <p:sldId id="264" r:id="rId7"/>
    <p:sldId id="265" r:id="rId8"/>
    <p:sldId id="266" r:id="rId9"/>
    <p:sldId id="267" r:id="rId10"/>
    <p:sldId id="268" r:id="rId11"/>
    <p:sldId id="263" r:id="rId1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ason Sullivan" initials="JS" lastIdx="1" clrIdx="0">
    <p:extLst>
      <p:ext uri="{19B8F6BF-5375-455C-9EA6-DF929625EA0E}">
        <p15:presenceInfo xmlns:p15="http://schemas.microsoft.com/office/powerpoint/2012/main" userId="Jason Sulliva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2060"/>
    <a:srgbClr val="002776"/>
    <a:srgbClr val="F1BDE3"/>
    <a:srgbClr val="D434AA"/>
    <a:srgbClr val="28467C"/>
    <a:srgbClr val="2F539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08FB837D-C827-4EFA-A057-4D05807E0F7C}" styleName="테마 스타일 1 - 강조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559" autoAdjust="0"/>
    <p:restoredTop sz="86650" autoAdjust="0"/>
  </p:normalViewPr>
  <p:slideViewPr>
    <p:cSldViewPr snapToGrid="0">
      <p:cViewPr varScale="1">
        <p:scale>
          <a:sx n="111" d="100"/>
          <a:sy n="111" d="100"/>
        </p:scale>
        <p:origin x="82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25546DFB-177B-477A-91CD-150C2C56DE4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33F3481-A8CF-486B-96FB-020F1E337EF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0C96CC-2030-4F12-8F2E-7343445A0D61}" type="datetimeFigureOut">
              <a:rPr lang="ko-KR" altLang="en-US" smtClean="0"/>
              <a:t>2021-05-28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ED0C795-4E81-40DD-B0E9-7CEAC99009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BE3F144-4ECE-4907-A691-547239A1F0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343C2C-31D2-41FD-B923-7E5676F336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694329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8F1E1D-FD67-4ECD-A5C7-35A40BA60DDB}" type="datetimeFigureOut">
              <a:rPr lang="ko-KR" altLang="en-US" smtClean="0"/>
              <a:t>2021-05-28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63388D-FA54-4DE6-AD72-C6E6FE5690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397378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63388D-FA54-4DE6-AD72-C6E6FE5690BE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48100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63388D-FA54-4DE6-AD72-C6E6FE5690BE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74548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63388D-FA54-4DE6-AD72-C6E6FE5690BE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36450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63388D-FA54-4DE6-AD72-C6E6FE5690BE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70902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63388D-FA54-4DE6-AD72-C6E6FE5690BE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57020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63388D-FA54-4DE6-AD72-C6E6FE5690BE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87186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63388D-FA54-4DE6-AD72-C6E6FE5690BE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65407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63388D-FA54-4DE6-AD72-C6E6FE5690BE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01915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63388D-FA54-4DE6-AD72-C6E6FE5690BE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95973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63388D-FA54-4DE6-AD72-C6E6FE5690BE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81162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63388D-FA54-4DE6-AD72-C6E6FE5690BE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75758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BB5109-66BA-43BF-B91E-A22E702B8C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1D4696C-F251-4F10-8F26-7591206359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BA13548-B082-423C-A709-ADA4696B27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F4DA37-ABD5-4965-B1BA-675F40F1DDBD}" type="datetime1">
              <a:rPr lang="ko-KR" altLang="en-US" smtClean="0"/>
              <a:t>2021-05-28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5DB718D-F0D3-4D7E-BA83-2A5A011CD8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9D261E3-29DC-4580-98A4-8817CA4DE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752AB-7F89-4545-9CE1-0ED9B1E72A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00131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5B108F-84C4-45B6-8547-65791E2AC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45C9C4B-1978-40D8-86B8-DD753E3F7D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2D60B69-6107-435E-BB85-BCD0A68660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C1EB7E-CD0F-425A-913F-EBE9A19255D0}" type="datetime1">
              <a:rPr lang="ko-KR" altLang="en-US" smtClean="0"/>
              <a:t>2021-05-28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67077A8-DD66-41AC-8587-65AE76077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1B8B8E-6024-42E1-838E-7E2DA1D137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752AB-7F89-4545-9CE1-0ED9B1E72A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40730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5CE46A4-FD8D-47BC-A48F-B36B32C51CE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E310A00-4380-4697-BEB6-742BF13A43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174EB16-8CF6-401A-811C-0D3855EAE4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AB2A7E-C04F-41EC-9B91-B686E3C50348}" type="datetime1">
              <a:rPr lang="ko-KR" altLang="en-US" smtClean="0"/>
              <a:t>2021-05-28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81F7188-6AAC-4057-8BA4-7109B001B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B6F620F-A7E9-48AE-8719-0A2E8C680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752AB-7F89-4545-9CE1-0ED9B1E72A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56791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2A8BD7-EE8F-4428-BD84-EBF1FA152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12C8C34-D0E8-4D5C-B442-D932ADF450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08E51FA-E97A-4761-9DCB-DABDB671E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38125-864C-480A-9305-D93A5FCB92A0}" type="datetime1">
              <a:rPr lang="ko-KR" altLang="en-US" smtClean="0"/>
              <a:t>2021-05-28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B2747AD-8AE7-4670-9A70-E6B1F09865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F0B6B2A-C882-4BA6-BC0E-E67B34ADEA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752AB-7F89-4545-9CE1-0ED9B1E72A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86245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D05594-650A-4E50-A65E-0E354298A3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1319A51-A23E-455D-AD96-2C2CA54E72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EC1C51F-2F60-4700-837B-A29DC8EE97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AF4558-2F6F-4E29-9268-86C51A363174}" type="datetime1">
              <a:rPr lang="ko-KR" altLang="en-US" smtClean="0"/>
              <a:t>2021-05-28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44A952D-5F87-4860-A423-122ABE0001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B5DABBA-E3E5-41B2-BE5F-8D9630068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752AB-7F89-4545-9CE1-0ED9B1E72A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94504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D5C7CF-1269-4951-A756-C8C11AF69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C516968-678E-424E-9A35-A02E7FDABC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B3F97FE-7C0A-4DE4-8C3A-E0FB079F3D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B2B0D95-D945-4652-A3E7-8A4392615F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EA637-3F2D-401D-9293-5D066B54F11F}" type="datetime1">
              <a:rPr lang="ko-KR" altLang="en-US" smtClean="0"/>
              <a:t>2021-05-28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32D79AB-C45F-4778-B2A0-ECCCD82B0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475E656-FBB3-42B6-AF56-AAADAE407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752AB-7F89-4545-9CE1-0ED9B1E72A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74921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5B2A74-FCA1-484F-8881-F82C7104F1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9E0B032-E230-4ECB-8EDF-022BD6DEC2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C473590-1694-42E8-8ABC-ADDBC9DFCB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D148680-3EEE-420E-9E42-795F6BD36AC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1015B62-C161-4077-A340-91E877EE74C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45DCF44-379B-4933-9F5F-11AE3B1511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E5137-E393-47B8-8FB6-E33C3E567FE1}" type="datetime1">
              <a:rPr lang="ko-KR" altLang="en-US" smtClean="0"/>
              <a:t>2021-05-28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F8A9A2F-3A00-473A-9823-6AAB444770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BE95B7D-CB8E-444B-B0C3-F3837237CE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752AB-7F89-4545-9CE1-0ED9B1E72A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80869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B957B5-A48F-4C4C-86F2-59A6827D0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4B119BE-DDC1-42CB-A447-BCADECA92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2C6AC-CF14-42C5-8E5A-5CBE31F8EF2F}" type="datetime1">
              <a:rPr lang="ko-KR" altLang="en-US" smtClean="0"/>
              <a:t>2021-05-28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22F992C-EBEC-4BD4-B7B6-42B4B9C1EE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D2C9070-D6E4-45BB-8E97-B1A6039CB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752AB-7F89-4545-9CE1-0ED9B1E72A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87855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1C4108D-278F-4581-AF3A-D8DC89CD29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5C076D-A175-414D-857F-DAF88CC1F916}" type="datetime1">
              <a:rPr lang="ko-KR" altLang="en-US" smtClean="0"/>
              <a:t>2021-05-28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5647AF2-7D19-4786-A16C-5D402AB3E8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49191B7-05CA-4BE6-9F1B-45F4A241CC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752AB-7F89-4545-9CE1-0ED9B1E72A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78539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32561C-C9D0-4DBB-BA5F-2614C54023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A2E855F-5902-4978-A0A7-ACCEA7E52B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D88FAF6-55DD-4928-ABC6-DE6EDD611C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2A95BD4-313C-405B-9C9D-8C851179A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913142-C75E-42D5-BF36-3C787517C2F6}" type="datetime1">
              <a:rPr lang="ko-KR" altLang="en-US" smtClean="0"/>
              <a:t>2021-05-28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D85572E-4699-49A4-94BE-2B2FBF3FD5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2EDB3F1-9037-43C7-8856-38373E001D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752AB-7F89-4545-9CE1-0ED9B1E72A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96957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3E155C-F30E-4B98-B7F6-8183BF9E0C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5F3047B-55A7-44EA-BC19-CA28D2D15D2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633E055-739C-450B-B8AF-26C6FE64A9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880DCB4-603F-41A0-AF8A-29CA21ACFA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90E81-2A28-42B3-843D-7D8EEDD01E0F}" type="datetime1">
              <a:rPr lang="ko-KR" altLang="en-US" smtClean="0"/>
              <a:t>2021-05-28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6B7E9A6-9997-4456-ADF4-995354CC46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B3D65C7-2985-4A2D-B78A-140AEC312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752AB-7F89-4545-9CE1-0ED9B1E72A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34650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F7F8CF9-6986-4CAD-8369-3106554CC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87F0534-96F9-4237-B041-4AD736A27F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B60A105-7DF9-4166-ABA6-C0ED02011E5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7DE835-1338-4DD0-AC63-D5C7A5978922}" type="datetime1">
              <a:rPr lang="ko-KR" altLang="en-US" smtClean="0"/>
              <a:t>2021-05-28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35318DF-CEEC-44D7-A07C-5573422143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21ABD60-7C6D-451C-B07A-CD472AF66F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2752AB-7F89-4545-9CE1-0ED9B1E72A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09128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onggguk/team2_portfolio.git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F22AE5A-03C1-4306-BBA9-7ED0A5D4FCDE}"/>
              </a:ext>
            </a:extLst>
          </p:cNvPr>
          <p:cNvSpPr/>
          <p:nvPr/>
        </p:nvSpPr>
        <p:spPr>
          <a:xfrm>
            <a:off x="0" y="0"/>
            <a:ext cx="12192000" cy="469265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0FF07FE-7705-40D2-8E5C-31BA2D855073}"/>
              </a:ext>
            </a:extLst>
          </p:cNvPr>
          <p:cNvSpPr txBox="1"/>
          <p:nvPr/>
        </p:nvSpPr>
        <p:spPr>
          <a:xfrm>
            <a:off x="3050131" y="1452767"/>
            <a:ext cx="590901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0" b="1" dirty="0">
                <a:ln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bg1"/>
                </a:solidFill>
                <a:effectLst>
                  <a:reflection blurRad="6350" stA="55000" endA="300" endPos="45500" dir="5400000" sy="-100000" algn="bl" rotWithShape="0"/>
                </a:effectLst>
              </a:rPr>
              <a:t>Green PC</a:t>
            </a:r>
          </a:p>
          <a:p>
            <a:endParaRPr lang="ko-KR" altLang="en-US" sz="10000" b="1" dirty="0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AEFCE8-1F02-4AEB-A5E6-0F124DEAE41F}"/>
              </a:ext>
            </a:extLst>
          </p:cNvPr>
          <p:cNvSpPr txBox="1"/>
          <p:nvPr/>
        </p:nvSpPr>
        <p:spPr>
          <a:xfrm>
            <a:off x="8624300" y="6080851"/>
            <a:ext cx="34578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/>
              <a:t>Team2</a:t>
            </a:r>
          </a:p>
          <a:p>
            <a:pPr algn="r"/>
            <a:r>
              <a:rPr lang="ko-KR" altLang="en-US" dirty="0"/>
              <a:t>김종국</a:t>
            </a:r>
            <a:r>
              <a:rPr lang="en-US" altLang="ko-KR" dirty="0"/>
              <a:t>(</a:t>
            </a:r>
            <a:r>
              <a:rPr lang="ko-KR" altLang="en-US" dirty="0"/>
              <a:t>팀장</a:t>
            </a:r>
            <a:r>
              <a:rPr lang="en-US" altLang="ko-KR" dirty="0"/>
              <a:t>), </a:t>
            </a:r>
            <a:r>
              <a:rPr lang="ko-KR" altLang="en-US" dirty="0" err="1"/>
              <a:t>이영경</a:t>
            </a:r>
            <a:r>
              <a:rPr lang="en-US" altLang="ko-KR" dirty="0"/>
              <a:t>, </a:t>
            </a:r>
            <a:r>
              <a:rPr lang="ko-KR" altLang="en-US" dirty="0"/>
              <a:t>문소정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9031E94-8316-4AA6-B3A6-DC78CD5B4E11}"/>
              </a:ext>
            </a:extLst>
          </p:cNvPr>
          <p:cNvSpPr txBox="1"/>
          <p:nvPr/>
        </p:nvSpPr>
        <p:spPr>
          <a:xfrm>
            <a:off x="3524397" y="3605457"/>
            <a:ext cx="5183091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300" b="1" dirty="0">
                <a:solidFill>
                  <a:schemeClr val="bg1"/>
                </a:solidFill>
              </a:rPr>
              <a:t>PC</a:t>
            </a:r>
            <a:r>
              <a:rPr lang="ko-KR" altLang="en-US" sz="2300" b="1" dirty="0">
                <a:solidFill>
                  <a:schemeClr val="bg1"/>
                </a:solidFill>
              </a:rPr>
              <a:t>방 프로그램 개발</a:t>
            </a:r>
            <a:r>
              <a:rPr lang="en-US" altLang="ko-KR" sz="2300" b="1" dirty="0">
                <a:solidFill>
                  <a:schemeClr val="bg1"/>
                </a:solidFill>
              </a:rPr>
              <a:t>_</a:t>
            </a:r>
            <a:r>
              <a:rPr lang="ko-KR" altLang="en-US" sz="2300" b="1" dirty="0">
                <a:solidFill>
                  <a:schemeClr val="bg1"/>
                </a:solidFill>
              </a:rPr>
              <a:t>프로젝트 가이드</a:t>
            </a:r>
          </a:p>
        </p:txBody>
      </p:sp>
    </p:spTree>
    <p:extLst>
      <p:ext uri="{BB962C8B-B14F-4D97-AF65-F5344CB8AC3E}">
        <p14:creationId xmlns:p14="http://schemas.microsoft.com/office/powerpoint/2010/main" val="3095347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319A155-4B78-405D-8AC3-DDE15BA937FE}"/>
              </a:ext>
            </a:extLst>
          </p:cNvPr>
          <p:cNvCxnSpPr>
            <a:cxnSpLocks/>
          </p:cNvCxnSpPr>
          <p:nvPr/>
        </p:nvCxnSpPr>
        <p:spPr>
          <a:xfrm>
            <a:off x="409575" y="476250"/>
            <a:ext cx="11327018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ACF8F72-7910-4336-98B8-6834F3CB489B}"/>
              </a:ext>
            </a:extLst>
          </p:cNvPr>
          <p:cNvSpPr txBox="1"/>
          <p:nvPr/>
        </p:nvSpPr>
        <p:spPr>
          <a:xfrm>
            <a:off x="9695572" y="199251"/>
            <a:ext cx="20868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Green</a:t>
            </a:r>
            <a:r>
              <a:rPr lang="ko-KR" altLang="en-US" sz="1200" dirty="0"/>
              <a:t> </a:t>
            </a:r>
            <a:r>
              <a:rPr lang="en-US" altLang="ko-KR" sz="1200" dirty="0"/>
              <a:t>PC</a:t>
            </a:r>
            <a:r>
              <a:rPr lang="ko-KR" altLang="en-US" sz="1200" dirty="0"/>
              <a:t> </a:t>
            </a:r>
            <a:r>
              <a:rPr lang="en-US" altLang="ko-KR" sz="1200" dirty="0"/>
              <a:t>&gt; </a:t>
            </a:r>
            <a:r>
              <a:rPr lang="ko-KR" altLang="en-US" sz="1200" dirty="0"/>
              <a:t>구현</a:t>
            </a:r>
            <a:r>
              <a:rPr lang="en-US" altLang="ko-KR" sz="1200" dirty="0"/>
              <a:t> </a:t>
            </a:r>
            <a:r>
              <a:rPr lang="ko-KR" altLang="en-US" sz="1200" dirty="0"/>
              <a:t>및 테스트</a:t>
            </a:r>
          </a:p>
        </p:txBody>
      </p:sp>
      <p:sp>
        <p:nvSpPr>
          <p:cNvPr id="10" name="슬라이드 번호 개체 틀 3">
            <a:extLst>
              <a:ext uri="{FF2B5EF4-FFF2-40B4-BE49-F238E27FC236}">
                <a16:creationId xmlns:a16="http://schemas.microsoft.com/office/drawing/2014/main" id="{D770DBF7-798E-490A-B377-1ABE8EE9B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93393" y="6347310"/>
            <a:ext cx="2743200" cy="365125"/>
          </a:xfrm>
        </p:spPr>
        <p:txBody>
          <a:bodyPr/>
          <a:lstStyle/>
          <a:p>
            <a:fld id="{F42752AB-7F89-4545-9CE1-0ED9B1E72A0E}" type="slidenum">
              <a:rPr lang="ko-KR" altLang="en-US" smtClean="0"/>
              <a:t>10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7D3E3E5-4EC5-4207-851D-0107A0DE03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8683" y="962799"/>
            <a:ext cx="7166614" cy="362689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3E00099-64CC-4F8E-8490-78FA1367826F}"/>
              </a:ext>
            </a:extLst>
          </p:cNvPr>
          <p:cNvSpPr txBox="1"/>
          <p:nvPr/>
        </p:nvSpPr>
        <p:spPr>
          <a:xfrm>
            <a:off x="4236052" y="1166595"/>
            <a:ext cx="246253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500" dirty="0">
                <a:solidFill>
                  <a:schemeClr val="bg1"/>
                </a:solidFill>
              </a:rPr>
              <a:t>회원 </a:t>
            </a:r>
            <a:r>
              <a:rPr lang="en-US" altLang="ko-KR" sz="1500" dirty="0">
                <a:solidFill>
                  <a:schemeClr val="bg1"/>
                </a:solidFill>
              </a:rPr>
              <a:t>– test1</a:t>
            </a:r>
            <a:r>
              <a:rPr lang="ko-KR" altLang="en-US" sz="1500" dirty="0">
                <a:solidFill>
                  <a:schemeClr val="bg1"/>
                </a:solidFill>
              </a:rPr>
              <a:t> </a:t>
            </a:r>
            <a:r>
              <a:rPr lang="en-US" altLang="ko-KR" sz="1500" dirty="0">
                <a:solidFill>
                  <a:schemeClr val="bg1"/>
                </a:solidFill>
              </a:rPr>
              <a:t>/ 1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500" dirty="0">
                <a:solidFill>
                  <a:schemeClr val="bg1"/>
                </a:solidFill>
              </a:rPr>
              <a:t>매니저 </a:t>
            </a:r>
            <a:r>
              <a:rPr lang="en-US" altLang="ko-KR" sz="1500" dirty="0">
                <a:solidFill>
                  <a:schemeClr val="bg1"/>
                </a:solidFill>
              </a:rPr>
              <a:t>– admin / 1234</a:t>
            </a:r>
            <a:endParaRPr lang="ko-KR" altLang="en-US" sz="1500" dirty="0">
              <a:solidFill>
                <a:schemeClr val="bg1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D456D09-94AC-4E0F-A7A3-220CD43CD71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5539"/>
          <a:stretch/>
        </p:blipFill>
        <p:spPr>
          <a:xfrm>
            <a:off x="444421" y="1342909"/>
            <a:ext cx="2628979" cy="521510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A59565F-462A-4C68-BBA5-A7171220B0F3}"/>
              </a:ext>
            </a:extLst>
          </p:cNvPr>
          <p:cNvSpPr txBox="1"/>
          <p:nvPr/>
        </p:nvSpPr>
        <p:spPr>
          <a:xfrm>
            <a:off x="520700" y="685800"/>
            <a:ext cx="34163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시작화면부터 보기 위해 </a:t>
            </a:r>
            <a:endParaRPr lang="en-US" altLang="ko-KR" sz="15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en-US" altLang="ko-KR" sz="1500" b="1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pcuser</a:t>
            </a:r>
            <a:r>
              <a:rPr lang="ko-KR" altLang="en-US" sz="15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에서 </a:t>
            </a:r>
            <a:r>
              <a:rPr lang="en-US" altLang="ko-KR" sz="15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1.jsp</a:t>
            </a:r>
            <a:r>
              <a:rPr lang="ko-KR" altLang="en-US" sz="15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를 실행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13DA06F4-E5DC-4D4E-8C81-A30542B75E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5350" y="3756250"/>
            <a:ext cx="4292600" cy="23778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213AEA91-EC8A-4E32-9001-2AD5EA1C69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78526" y="3774917"/>
            <a:ext cx="3775324" cy="239887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80691C12-FD7D-41AA-9E0E-5711CF221DDF}"/>
              </a:ext>
            </a:extLst>
          </p:cNvPr>
          <p:cNvCxnSpPr/>
          <p:nvPr/>
        </p:nvCxnSpPr>
        <p:spPr>
          <a:xfrm>
            <a:off x="3292909" y="590817"/>
            <a:ext cx="0" cy="5986914"/>
          </a:xfrm>
          <a:prstGeom prst="line">
            <a:avLst/>
          </a:prstGeom>
          <a:ln w="57150">
            <a:solidFill>
              <a:srgbClr val="0027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C84096DA-DD52-4384-B57A-F5F5205AD868}"/>
              </a:ext>
            </a:extLst>
          </p:cNvPr>
          <p:cNvSpPr/>
          <p:nvPr/>
        </p:nvSpPr>
        <p:spPr>
          <a:xfrm>
            <a:off x="806450" y="4616450"/>
            <a:ext cx="673100" cy="222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63379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D9CCC7B-1C97-4D7C-895C-C6D3DACD56E6}"/>
              </a:ext>
            </a:extLst>
          </p:cNvPr>
          <p:cNvSpPr txBox="1"/>
          <p:nvPr/>
        </p:nvSpPr>
        <p:spPr>
          <a:xfrm>
            <a:off x="0" y="1930400"/>
            <a:ext cx="12192000" cy="2677656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endParaRPr lang="en-US" altLang="ko-KR" sz="5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ko-KR" altLang="en-US" sz="6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감사합니다</a:t>
            </a:r>
            <a:r>
              <a:rPr lang="en-US" altLang="ko-KR" sz="5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  <a:p>
            <a:endParaRPr lang="en-US" altLang="ko-KR" sz="5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슬라이드 번호 개체 틀 3">
            <a:extLst>
              <a:ext uri="{FF2B5EF4-FFF2-40B4-BE49-F238E27FC236}">
                <a16:creationId xmlns:a16="http://schemas.microsoft.com/office/drawing/2014/main" id="{C4801BB1-1D67-4602-B4D1-8E6BBA902F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93393" y="6347310"/>
            <a:ext cx="2743200" cy="365125"/>
          </a:xfrm>
        </p:spPr>
        <p:txBody>
          <a:bodyPr/>
          <a:lstStyle/>
          <a:p>
            <a:fld id="{F42752AB-7F89-4545-9CE1-0ED9B1E72A0E}" type="slidenum">
              <a:rPr lang="ko-KR" altLang="en-US" smtClean="0"/>
              <a:t>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729220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51782CB-14FC-4118-9B8C-1FCD99232C09}"/>
              </a:ext>
            </a:extLst>
          </p:cNvPr>
          <p:cNvSpPr/>
          <p:nvPr/>
        </p:nvSpPr>
        <p:spPr>
          <a:xfrm>
            <a:off x="1" y="0"/>
            <a:ext cx="4455268" cy="68580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58570F-4F75-4360-8012-B7DB7D634139}"/>
              </a:ext>
            </a:extLst>
          </p:cNvPr>
          <p:cNvSpPr txBox="1"/>
          <p:nvPr/>
        </p:nvSpPr>
        <p:spPr>
          <a:xfrm>
            <a:off x="-468783" y="745574"/>
            <a:ext cx="502484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5000" b="1" dirty="0">
                <a:solidFill>
                  <a:schemeClr val="bg1"/>
                </a:solidFill>
              </a:rPr>
              <a:t>Project Guide</a:t>
            </a:r>
          </a:p>
          <a:p>
            <a:pPr algn="r"/>
            <a:r>
              <a:rPr lang="en-US" altLang="ko-KR" sz="5000" b="1" dirty="0">
                <a:solidFill>
                  <a:schemeClr val="bg1"/>
                </a:solidFill>
              </a:rPr>
              <a:t>Green PC</a:t>
            </a:r>
          </a:p>
        </p:txBody>
      </p:sp>
      <p:sp>
        <p:nvSpPr>
          <p:cNvPr id="10" name="슬라이드 번호 개체 틀 3">
            <a:extLst>
              <a:ext uri="{FF2B5EF4-FFF2-40B4-BE49-F238E27FC236}">
                <a16:creationId xmlns:a16="http://schemas.microsoft.com/office/drawing/2014/main" id="{5294A661-74A3-4940-BD6B-AFBB13B90519}"/>
              </a:ext>
            </a:extLst>
          </p:cNvPr>
          <p:cNvSpPr txBox="1">
            <a:spLocks/>
          </p:cNvSpPr>
          <p:nvPr/>
        </p:nvSpPr>
        <p:spPr>
          <a:xfrm>
            <a:off x="8993393" y="63473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42752AB-7F89-4545-9CE1-0ED9B1E72A0E}" type="slidenum">
              <a:rPr lang="ko-KR" altLang="en-US" smtClean="0"/>
              <a:pPr/>
              <a:t>2</a:t>
            </a:fld>
            <a:endParaRPr lang="ko-KR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EFAA893B-7074-4F02-A33E-93CA4FB91912}"/>
              </a:ext>
            </a:extLst>
          </p:cNvPr>
          <p:cNvGrpSpPr/>
          <p:nvPr/>
        </p:nvGrpSpPr>
        <p:grpSpPr>
          <a:xfrm>
            <a:off x="4505441" y="1183433"/>
            <a:ext cx="5038609" cy="5674567"/>
            <a:chOff x="4480041" y="1158823"/>
            <a:chExt cx="5038609" cy="5674567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C8C3237-1C62-4697-B4B9-1F95962272AB}"/>
                </a:ext>
              </a:extLst>
            </p:cNvPr>
            <p:cNvSpPr txBox="1"/>
            <p:nvPr/>
          </p:nvSpPr>
          <p:spPr>
            <a:xfrm>
              <a:off x="4480041" y="1158823"/>
              <a:ext cx="5038609" cy="56745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en-US" altLang="ko-KR" sz="3500" b="1" u="sng" dirty="0"/>
                <a:t>INDEX</a:t>
              </a:r>
            </a:p>
            <a:p>
              <a:pPr marL="342900" indent="-342900">
                <a:lnSpc>
                  <a:spcPct val="150000"/>
                </a:lnSpc>
                <a:buAutoNum type="arabicPeriod"/>
              </a:pPr>
              <a:r>
                <a:rPr lang="ko-KR" altLang="en-US" sz="2200" b="1" dirty="0"/>
                <a:t>개요</a:t>
              </a:r>
              <a:endParaRPr lang="en-US" altLang="ko-KR" sz="2200" dirty="0">
                <a:solidFill>
                  <a:schemeClr val="bg1">
                    <a:lumMod val="50000"/>
                  </a:schemeClr>
                </a:solidFill>
              </a:endParaRPr>
            </a:p>
            <a:p>
              <a:pPr marL="342900" indent="-342900">
                <a:lnSpc>
                  <a:spcPct val="150000"/>
                </a:lnSpc>
                <a:buAutoNum type="arabicPeriod"/>
              </a:pPr>
              <a:r>
                <a:rPr lang="ko-KR" altLang="en-US" sz="2200" b="1" dirty="0"/>
                <a:t>구성요소</a:t>
              </a:r>
              <a:endParaRPr lang="en-US" altLang="ko-KR" sz="2200" b="1" dirty="0"/>
            </a:p>
            <a:p>
              <a:pPr marL="342900" indent="-342900">
                <a:lnSpc>
                  <a:spcPct val="150000"/>
                </a:lnSpc>
                <a:buAutoNum type="arabicPeriod"/>
              </a:pPr>
              <a:r>
                <a:rPr lang="ko-KR" altLang="en-US" sz="2200" b="1" dirty="0"/>
                <a:t>다운로드</a:t>
              </a:r>
              <a:r>
                <a:rPr lang="en-US" altLang="ko-KR" sz="2200" dirty="0">
                  <a:solidFill>
                    <a:schemeClr val="bg1">
                      <a:lumMod val="50000"/>
                    </a:schemeClr>
                  </a:solidFill>
                </a:rPr>
                <a:t> </a:t>
              </a:r>
            </a:p>
            <a:p>
              <a:pPr marL="342900" indent="-342900">
                <a:lnSpc>
                  <a:spcPct val="150000"/>
                </a:lnSpc>
                <a:buAutoNum type="arabicPeriod"/>
              </a:pPr>
              <a:endParaRPr lang="en-US" altLang="ko-KR" sz="2200" dirty="0">
                <a:solidFill>
                  <a:schemeClr val="bg1">
                    <a:lumMod val="50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endParaRPr lang="en-US" altLang="ko-KR" sz="2200" dirty="0">
                <a:solidFill>
                  <a:schemeClr val="bg1">
                    <a:lumMod val="50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2200" b="1" dirty="0"/>
                <a:t>4. </a:t>
              </a:r>
              <a:r>
                <a:rPr lang="ko-KR" altLang="en-US" sz="2200" b="1" dirty="0"/>
                <a:t>구조</a:t>
              </a:r>
              <a:endParaRPr lang="en-US" altLang="ko-KR" sz="2200" b="1" dirty="0"/>
            </a:p>
            <a:p>
              <a:pPr>
                <a:lnSpc>
                  <a:spcPct val="150000"/>
                </a:lnSpc>
              </a:pPr>
              <a:endParaRPr lang="en-US" altLang="ko-KR" sz="2200" b="1" dirty="0"/>
            </a:p>
            <a:p>
              <a:pPr>
                <a:lnSpc>
                  <a:spcPct val="150000"/>
                </a:lnSpc>
              </a:pPr>
              <a:r>
                <a:rPr lang="en-US" altLang="ko-KR" sz="2200" b="1" dirty="0"/>
                <a:t>5. </a:t>
              </a:r>
              <a:r>
                <a:rPr lang="ko-KR" altLang="en-US" sz="2200" b="1" dirty="0"/>
                <a:t>구현</a:t>
              </a:r>
              <a:r>
                <a:rPr lang="en-US" altLang="ko-KR" sz="2200" b="1" dirty="0"/>
                <a:t> </a:t>
              </a:r>
              <a:r>
                <a:rPr lang="ko-KR" altLang="en-US" sz="2200" b="1" dirty="0"/>
                <a:t>및 테스트</a:t>
              </a:r>
              <a:endParaRPr lang="en-US" altLang="ko-KR" sz="2200" dirty="0">
                <a:solidFill>
                  <a:schemeClr val="bg1">
                    <a:lumMod val="50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endParaRPr lang="en-US" altLang="ko-KR" sz="2200" b="1" dirty="0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00CEE76D-7F4C-45D2-BB5B-BBE6A8CB5002}"/>
                </a:ext>
              </a:extLst>
            </p:cNvPr>
            <p:cNvSpPr txBox="1"/>
            <p:nvPr/>
          </p:nvSpPr>
          <p:spPr>
            <a:xfrm>
              <a:off x="4845050" y="3733800"/>
              <a:ext cx="4489450" cy="12464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ko-KR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압축 파일 다운로드</a:t>
              </a:r>
              <a:endPara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ko-KR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오라클 </a:t>
              </a: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– Data Import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ko-KR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이클립스 </a:t>
              </a: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– File Import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ko-KR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이클립스 </a:t>
              </a: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– Context </a:t>
              </a:r>
              <a:r>
                <a:rPr lang="ko-KR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등록과 </a:t>
              </a: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DBCP </a:t>
              </a:r>
              <a:r>
                <a:rPr lang="ko-KR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설정</a:t>
              </a:r>
              <a:endPara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endPara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9269178-F724-4E40-8BFF-ED616C0FFD7D}"/>
                </a:ext>
              </a:extLst>
            </p:cNvPr>
            <p:cNvSpPr txBox="1"/>
            <p:nvPr/>
          </p:nvSpPr>
          <p:spPr>
            <a:xfrm>
              <a:off x="4864100" y="5213350"/>
              <a:ext cx="448945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DB</a:t>
              </a:r>
              <a:r>
                <a:rPr lang="ko-KR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구조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018043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262" y="3429000"/>
            <a:ext cx="2499787" cy="3128186"/>
          </a:xfrm>
          <a:prstGeom prst="rect">
            <a:avLst/>
          </a:prstGeom>
        </p:spPr>
      </p:pic>
      <p:sp>
        <p:nvSpPr>
          <p:cNvPr id="36" name="직사각형 35">
            <a:extLst>
              <a:ext uri="{FF2B5EF4-FFF2-40B4-BE49-F238E27FC236}">
                <a16:creationId xmlns:a16="http://schemas.microsoft.com/office/drawing/2014/main" id="{346CCC1A-B613-4E98-AC8D-390BFBFDBE50}"/>
              </a:ext>
            </a:extLst>
          </p:cNvPr>
          <p:cNvSpPr/>
          <p:nvPr/>
        </p:nvSpPr>
        <p:spPr>
          <a:xfrm>
            <a:off x="7239000" y="0"/>
            <a:ext cx="4953002" cy="68580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DB4DECC-2292-4A9F-8A6F-64D582FDBBCF}"/>
              </a:ext>
            </a:extLst>
          </p:cNvPr>
          <p:cNvCxnSpPr>
            <a:cxnSpLocks/>
          </p:cNvCxnSpPr>
          <p:nvPr/>
        </p:nvCxnSpPr>
        <p:spPr>
          <a:xfrm>
            <a:off x="409575" y="476250"/>
            <a:ext cx="11327018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64AAFC6-A512-473D-9369-914236AE4B28}"/>
              </a:ext>
            </a:extLst>
          </p:cNvPr>
          <p:cNvSpPr txBox="1"/>
          <p:nvPr/>
        </p:nvSpPr>
        <p:spPr>
          <a:xfrm>
            <a:off x="417497" y="180201"/>
            <a:ext cx="13622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Green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PC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&gt; 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개요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523C98C-92C9-479B-ABA2-1476E8BE88EF}"/>
              </a:ext>
            </a:extLst>
          </p:cNvPr>
          <p:cNvSpPr txBox="1"/>
          <p:nvPr/>
        </p:nvSpPr>
        <p:spPr>
          <a:xfrm>
            <a:off x="7441630" y="1478191"/>
            <a:ext cx="4524637" cy="35547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2800" b="1" dirty="0">
                <a:solidFill>
                  <a:schemeClr val="bg1"/>
                </a:solidFill>
              </a:rPr>
              <a:t>Project </a:t>
            </a:r>
            <a:r>
              <a:rPr lang="en-US" altLang="ko-KR" sz="2800" b="1" dirty="0" err="1">
                <a:solidFill>
                  <a:schemeClr val="bg1"/>
                </a:solidFill>
              </a:rPr>
              <a:t>Guide_Green</a:t>
            </a:r>
            <a:r>
              <a:rPr lang="ko-KR" altLang="en-US" sz="2800" b="1" dirty="0">
                <a:solidFill>
                  <a:schemeClr val="bg1"/>
                </a:solidFill>
              </a:rPr>
              <a:t> </a:t>
            </a:r>
            <a:r>
              <a:rPr lang="en-US" altLang="ko-KR" sz="2800" b="1" dirty="0">
                <a:solidFill>
                  <a:schemeClr val="bg1"/>
                </a:solidFill>
              </a:rPr>
              <a:t>PC</a:t>
            </a:r>
            <a:r>
              <a:rPr lang="ko-KR" altLang="en-US" sz="2200" dirty="0">
                <a:solidFill>
                  <a:schemeClr val="bg1"/>
                </a:solidFill>
              </a:rPr>
              <a:t>는</a:t>
            </a:r>
            <a:endParaRPr lang="en-US" altLang="ko-KR" sz="2200" dirty="0">
              <a:solidFill>
                <a:schemeClr val="bg1"/>
              </a:solidFill>
            </a:endParaRPr>
          </a:p>
          <a:p>
            <a:pPr algn="ctr">
              <a:lnSpc>
                <a:spcPct val="200000"/>
              </a:lnSpc>
            </a:pPr>
            <a:r>
              <a:rPr lang="ko-KR" altLang="en-US" sz="2200" dirty="0">
                <a:solidFill>
                  <a:schemeClr val="bg1"/>
                </a:solidFill>
              </a:rPr>
              <a:t>개발 및 구현을 위해 </a:t>
            </a:r>
            <a:endParaRPr lang="en-US" altLang="ko-KR" sz="2200" dirty="0">
              <a:solidFill>
                <a:schemeClr val="bg1"/>
              </a:solidFill>
            </a:endParaRPr>
          </a:p>
          <a:p>
            <a:pPr algn="ctr">
              <a:lnSpc>
                <a:spcPct val="200000"/>
              </a:lnSpc>
            </a:pPr>
            <a:r>
              <a:rPr lang="ko-KR" altLang="en-US" sz="2200" dirty="0">
                <a:solidFill>
                  <a:schemeClr val="bg1"/>
                </a:solidFill>
              </a:rPr>
              <a:t>필요한 환경을 구성하는 </a:t>
            </a:r>
            <a:endParaRPr lang="en-US" altLang="ko-KR" sz="2200" dirty="0">
              <a:solidFill>
                <a:schemeClr val="bg1"/>
              </a:solidFill>
            </a:endParaRPr>
          </a:p>
          <a:p>
            <a:pPr algn="ctr">
              <a:lnSpc>
                <a:spcPct val="200000"/>
              </a:lnSpc>
            </a:pPr>
            <a:r>
              <a:rPr lang="ko-KR" altLang="en-US" sz="2200" dirty="0">
                <a:solidFill>
                  <a:schemeClr val="bg1"/>
                </a:solidFill>
              </a:rPr>
              <a:t>방법에</a:t>
            </a:r>
            <a:r>
              <a:rPr lang="en-US" altLang="ko-KR" sz="2200" dirty="0">
                <a:solidFill>
                  <a:schemeClr val="bg1"/>
                </a:solidFill>
              </a:rPr>
              <a:t> </a:t>
            </a:r>
            <a:r>
              <a:rPr lang="ko-KR" altLang="en-US" sz="2200" dirty="0">
                <a:solidFill>
                  <a:schemeClr val="bg1"/>
                </a:solidFill>
              </a:rPr>
              <a:t>대한 설명을 </a:t>
            </a:r>
            <a:endParaRPr lang="en-US" altLang="ko-KR" sz="2200" dirty="0">
              <a:solidFill>
                <a:schemeClr val="bg1"/>
              </a:solidFill>
            </a:endParaRPr>
          </a:p>
          <a:p>
            <a:pPr algn="ctr">
              <a:lnSpc>
                <a:spcPct val="200000"/>
              </a:lnSpc>
            </a:pPr>
            <a:r>
              <a:rPr lang="ko-KR" altLang="en-US" sz="2200" dirty="0">
                <a:solidFill>
                  <a:schemeClr val="bg1"/>
                </a:solidFill>
              </a:rPr>
              <a:t>포함하고 있습니다</a:t>
            </a:r>
            <a:r>
              <a:rPr lang="en-US" altLang="ko-KR" sz="2200" dirty="0">
                <a:solidFill>
                  <a:schemeClr val="bg1"/>
                </a:solidFill>
              </a:rPr>
              <a:t>.</a:t>
            </a:r>
            <a:endParaRPr lang="ko-KR" altLang="en-US" sz="2200" dirty="0">
              <a:solidFill>
                <a:schemeClr val="bg1"/>
              </a:solidFill>
            </a:endParaRPr>
          </a:p>
        </p:txBody>
      </p:sp>
      <p:sp>
        <p:nvSpPr>
          <p:cNvPr id="8" name="슬라이드 번호 개체 틀 3">
            <a:extLst>
              <a:ext uri="{FF2B5EF4-FFF2-40B4-BE49-F238E27FC236}">
                <a16:creationId xmlns:a16="http://schemas.microsoft.com/office/drawing/2014/main" id="{B5861377-8731-4A44-A0DD-E655F52ED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93393" y="6347310"/>
            <a:ext cx="2743200" cy="365125"/>
          </a:xfrm>
        </p:spPr>
        <p:txBody>
          <a:bodyPr/>
          <a:lstStyle/>
          <a:p>
            <a:fld id="{F42752AB-7F89-4545-9CE1-0ED9B1E72A0E}" type="slidenum">
              <a:rPr lang="ko-KR" altLang="en-US" smtClean="0"/>
              <a:t>3</a:t>
            </a:fld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9919261D-2CC3-49FF-B695-2D361550C3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795" y="1136650"/>
            <a:ext cx="4304508" cy="22923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4653695-19F6-4745-89E5-A8B8F86391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07194" y="1940344"/>
            <a:ext cx="4274154" cy="23304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61F2D30-0A97-4BC3-8586-3431E5EA54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79049" y="3413903"/>
            <a:ext cx="4159249" cy="240095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5789758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CC82D500-190D-4639-A5C2-0E19EC8506CA}"/>
              </a:ext>
            </a:extLst>
          </p:cNvPr>
          <p:cNvSpPr/>
          <p:nvPr/>
        </p:nvSpPr>
        <p:spPr>
          <a:xfrm>
            <a:off x="1034369" y="675045"/>
            <a:ext cx="4288890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본 프로젝트는 윈도우에 가장</a:t>
            </a:r>
            <a:r>
              <a:rPr lang="en-US" altLang="ko-KR" sz="12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ko-KR" altLang="en-US" sz="12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최적화 되어 개발 되었습니다</a:t>
            </a:r>
            <a:r>
              <a:rPr lang="en-US" altLang="ko-KR" sz="12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.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88E50968-0D32-4B01-8C12-6B6DDD72A40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8400" b="76400" l="31097" r="70581">
                        <a14:foregroundMark x1="40129" y1="30000" x2="40129" y2="30000"/>
                        <a14:foregroundMark x1="41032" y1="46000" x2="41032" y2="46000"/>
                        <a14:foregroundMark x1="64258" y1="55400" x2="64258" y2="55400"/>
                        <a14:foregroundMark x1="69419" y1="69200" x2="69419" y2="69200"/>
                        <a14:foregroundMark x1="70581" y1="69000" x2="70581" y2="69000"/>
                        <a14:foregroundMark x1="66065" y1="71000" x2="66065" y2="71000"/>
                        <a14:foregroundMark x1="60258" y1="75000" x2="60258" y2="75000"/>
                        <a14:foregroundMark x1="54581" y1="72000" x2="54581" y2="72000"/>
                        <a14:foregroundMark x1="50839" y1="75600" x2="50839" y2="75600"/>
                        <a14:foregroundMark x1="46194" y1="72000" x2="46194" y2="72000"/>
                        <a14:foregroundMark x1="41419" y1="71200" x2="41419" y2="71200"/>
                        <a14:foregroundMark x1="38065" y1="72400" x2="38065" y2="72400"/>
                        <a14:foregroundMark x1="38194" y1="69000" x2="38194" y2="69000"/>
                        <a14:foregroundMark x1="35871" y1="74400" x2="35871" y2="74400"/>
                        <a14:foregroundMark x1="31097" y1="71400" x2="31097" y2="714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098" t="11245" r="25794" b="16198"/>
          <a:stretch/>
        </p:blipFill>
        <p:spPr>
          <a:xfrm>
            <a:off x="593330" y="589371"/>
            <a:ext cx="481622" cy="504964"/>
          </a:xfrm>
          <a:prstGeom prst="rect">
            <a:avLst/>
          </a:prstGeom>
        </p:spPr>
      </p:pic>
      <p:sp>
        <p:nvSpPr>
          <p:cNvPr id="19" name="슬라이드 번호 개체 틀 3">
            <a:extLst>
              <a:ext uri="{FF2B5EF4-FFF2-40B4-BE49-F238E27FC236}">
                <a16:creationId xmlns:a16="http://schemas.microsoft.com/office/drawing/2014/main" id="{F7BD2426-7D22-4FEB-A07B-5737F07106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93393" y="6347310"/>
            <a:ext cx="2743200" cy="365125"/>
          </a:xfrm>
        </p:spPr>
        <p:txBody>
          <a:bodyPr/>
          <a:lstStyle/>
          <a:p>
            <a:fld id="{F42752AB-7F89-4545-9CE1-0ED9B1E72A0E}" type="slidenum">
              <a:rPr lang="ko-KR" altLang="en-US" smtClean="0"/>
              <a:t>4</a:t>
            </a:fld>
            <a:endParaRPr lang="ko-KR" altLang="en-US" dirty="0"/>
          </a:p>
        </p:txBody>
      </p: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644E72AB-8189-4CEF-AA21-53E1E7B5BA1D}"/>
              </a:ext>
            </a:extLst>
          </p:cNvPr>
          <p:cNvCxnSpPr>
            <a:cxnSpLocks/>
          </p:cNvCxnSpPr>
          <p:nvPr/>
        </p:nvCxnSpPr>
        <p:spPr>
          <a:xfrm>
            <a:off x="409575" y="476250"/>
            <a:ext cx="11327018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BA02C388-2EFB-4EBA-BC76-C69FAE28F7B3}"/>
              </a:ext>
            </a:extLst>
          </p:cNvPr>
          <p:cNvSpPr txBox="1"/>
          <p:nvPr/>
        </p:nvSpPr>
        <p:spPr>
          <a:xfrm>
            <a:off x="10114892" y="166825"/>
            <a:ext cx="1670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Green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PC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&gt; 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구성요소</a:t>
            </a: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6A6FEE67-D4EE-406F-82F4-DC24DE1475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1010396"/>
              </p:ext>
            </p:extLst>
          </p:nvPr>
        </p:nvGraphicFramePr>
        <p:xfrm>
          <a:off x="602166" y="1854160"/>
          <a:ext cx="11084313" cy="35987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54046">
                  <a:extLst>
                    <a:ext uri="{9D8B030D-6E8A-4147-A177-3AD203B41FA5}">
                      <a16:colId xmlns:a16="http://schemas.microsoft.com/office/drawing/2014/main" val="44059470"/>
                    </a:ext>
                  </a:extLst>
                </a:gridCol>
                <a:gridCol w="3222142">
                  <a:extLst>
                    <a:ext uri="{9D8B030D-6E8A-4147-A177-3AD203B41FA5}">
                      <a16:colId xmlns:a16="http://schemas.microsoft.com/office/drawing/2014/main" val="1150474560"/>
                    </a:ext>
                  </a:extLst>
                </a:gridCol>
                <a:gridCol w="4608125">
                  <a:extLst>
                    <a:ext uri="{9D8B030D-6E8A-4147-A177-3AD203B41FA5}">
                      <a16:colId xmlns:a16="http://schemas.microsoft.com/office/drawing/2014/main" val="4157566878"/>
                    </a:ext>
                  </a:extLst>
                </a:gridCol>
              </a:tblGrid>
              <a:tr h="5489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dirty="0"/>
                        <a:t>개발도구</a:t>
                      </a:r>
                    </a:p>
                  </a:txBody>
                  <a:tcPr marL="110100" marR="110100" marT="55050" marB="5505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dirty="0"/>
                        <a:t>버전</a:t>
                      </a:r>
                    </a:p>
                  </a:txBody>
                  <a:tcPr marL="110100" marR="110100" marT="55050" marB="5505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dirty="0"/>
                        <a:t>역할</a:t>
                      </a:r>
                    </a:p>
                  </a:txBody>
                  <a:tcPr marL="110100" marR="110100" marT="55050" marB="55050"/>
                </a:tc>
                <a:extLst>
                  <a:ext uri="{0D108BD9-81ED-4DB2-BD59-A6C34878D82A}">
                    <a16:rowId xmlns:a16="http://schemas.microsoft.com/office/drawing/2014/main" val="2057328165"/>
                  </a:ext>
                </a:extLst>
              </a:tr>
              <a:tr h="4738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 err="1">
                          <a:solidFill>
                            <a:schemeClr val="tx1"/>
                          </a:solidFill>
                        </a:rPr>
                        <a:t>jdk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110100" marR="110100" marT="55050" marB="5505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jdk1.8.0_281</a:t>
                      </a:r>
                    </a:p>
                  </a:txBody>
                  <a:tcPr marL="110100" marR="110100" marT="55050" marB="5505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-</a:t>
                      </a:r>
                    </a:p>
                  </a:txBody>
                  <a:tcPr marL="110100" marR="110100" marT="55050" marB="55050" anchor="ctr"/>
                </a:tc>
                <a:extLst>
                  <a:ext uri="{0D108BD9-81ED-4DB2-BD59-A6C34878D82A}">
                    <a16:rowId xmlns:a16="http://schemas.microsoft.com/office/drawing/2014/main" val="4015128993"/>
                  </a:ext>
                </a:extLst>
              </a:tr>
              <a:tr h="5428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 err="1">
                          <a:solidFill>
                            <a:schemeClr val="tx1"/>
                          </a:solidFill>
                        </a:rPr>
                        <a:t>jre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110100" marR="110100" marT="55050" marB="5505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Jre1.8.0_281</a:t>
                      </a:r>
                    </a:p>
                  </a:txBody>
                  <a:tcPr marL="110100" marR="110100" marT="55050" marB="5505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-</a:t>
                      </a:r>
                    </a:p>
                  </a:txBody>
                  <a:tcPr marL="110100" marR="110100" marT="55050" marB="55050" anchor="ctr"/>
                </a:tc>
                <a:extLst>
                  <a:ext uri="{0D108BD9-81ED-4DB2-BD59-A6C34878D82A}">
                    <a16:rowId xmlns:a16="http://schemas.microsoft.com/office/drawing/2014/main" val="3893544816"/>
                  </a:ext>
                </a:extLst>
              </a:tr>
              <a:tr h="54280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이클립스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110100" marR="110100" marT="55050" marB="5505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 smtClean="0">
                          <a:solidFill>
                            <a:schemeClr val="tx1"/>
                          </a:solidFill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2020-06</a:t>
                      </a:r>
                    </a:p>
                  </a:txBody>
                  <a:tcPr marL="110100" marR="110100" marT="55050" marB="5505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Java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통합 개발도구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(IDE)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110100" marR="110100" marT="55050" marB="55050" anchor="ctr"/>
                </a:tc>
                <a:extLst>
                  <a:ext uri="{0D108BD9-81ED-4DB2-BD59-A6C34878D82A}">
                    <a16:rowId xmlns:a16="http://schemas.microsoft.com/office/drawing/2014/main" val="3083983957"/>
                  </a:ext>
                </a:extLst>
              </a:tr>
              <a:tr h="54280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 err="1">
                          <a:solidFill>
                            <a:schemeClr val="tx1"/>
                          </a:solidFill>
                        </a:rPr>
                        <a:t>톰캣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110100" marR="110100" marT="55050" marB="5505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YouandiModern HeadRegular" panose="02020603020101020101" pitchFamily="18" charset="-127"/>
                          <a:ea typeface="현대하모니 L" panose="02020603020101020101" pitchFamily="18" charset="-127"/>
                        </a:rPr>
                        <a:t>Tomcat7.0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110100" marR="110100" marT="55050" marB="5505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웹 어플리케이션 서버</a:t>
                      </a:r>
                    </a:p>
                  </a:txBody>
                  <a:tcPr marL="110100" marR="110100" marT="55050" marB="55050" anchor="ctr"/>
                </a:tc>
                <a:extLst>
                  <a:ext uri="{0D108BD9-81ED-4DB2-BD59-A6C34878D82A}">
                    <a16:rowId xmlns:a16="http://schemas.microsoft.com/office/drawing/2014/main" val="1942538284"/>
                  </a:ext>
                </a:extLst>
              </a:tr>
              <a:tr h="47380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오라클</a:t>
                      </a:r>
                    </a:p>
                  </a:txBody>
                  <a:tcPr marL="110100" marR="110100" marT="55050" marB="5505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 smtClean="0">
                          <a:solidFill>
                            <a:schemeClr val="tx1"/>
                          </a:solidFill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19.2.1</a:t>
                      </a:r>
                      <a:endParaRPr lang="en-US" altLang="ko-KR" sz="1800" dirty="0">
                        <a:solidFill>
                          <a:schemeClr val="tx1"/>
                        </a:solidFill>
                        <a:latin typeface="YouandiModern HeadRegular" panose="02020603020101020101" pitchFamily="18" charset="-127"/>
                        <a:ea typeface="YouandiModern HeadRegular" panose="02020603020101020101" pitchFamily="18" charset="-127"/>
                      </a:endParaRPr>
                    </a:p>
                  </a:txBody>
                  <a:tcPr marL="110100" marR="110100" marT="55050" marB="5505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데이터베이스</a:t>
                      </a:r>
                    </a:p>
                  </a:txBody>
                  <a:tcPr marL="110100" marR="110100" marT="55050" marB="55050" anchor="ctr"/>
                </a:tc>
                <a:extLst>
                  <a:ext uri="{0D108BD9-81ED-4DB2-BD59-A6C34878D82A}">
                    <a16:rowId xmlns:a16="http://schemas.microsoft.com/office/drawing/2014/main" val="3968802590"/>
                  </a:ext>
                </a:extLst>
              </a:tr>
              <a:tr h="47380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CSS / HTML / JS</a:t>
                      </a:r>
                    </a:p>
                  </a:txBody>
                  <a:tcPr marL="110100" marR="110100" marT="55050" marB="5505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110100" marR="110100" marT="55050" marB="5505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웹 페이지 레이아웃 정의 및 스타일 시트</a:t>
                      </a:r>
                    </a:p>
                  </a:txBody>
                  <a:tcPr marL="110100" marR="110100" marT="55050" marB="55050" anchor="ctr"/>
                </a:tc>
                <a:extLst>
                  <a:ext uri="{0D108BD9-81ED-4DB2-BD59-A6C34878D82A}">
                    <a16:rowId xmlns:a16="http://schemas.microsoft.com/office/drawing/2014/main" val="30754885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971478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51782CB-14FC-4118-9B8C-1FCD99232C09}"/>
              </a:ext>
            </a:extLst>
          </p:cNvPr>
          <p:cNvSpPr/>
          <p:nvPr/>
        </p:nvSpPr>
        <p:spPr>
          <a:xfrm>
            <a:off x="0" y="2235200"/>
            <a:ext cx="12192000" cy="46228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319A155-4B78-405D-8AC3-DDE15BA937FE}"/>
              </a:ext>
            </a:extLst>
          </p:cNvPr>
          <p:cNvCxnSpPr>
            <a:cxnSpLocks/>
          </p:cNvCxnSpPr>
          <p:nvPr/>
        </p:nvCxnSpPr>
        <p:spPr>
          <a:xfrm>
            <a:off x="409575" y="476250"/>
            <a:ext cx="11327018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173193E-DABD-474D-9A3E-D54BEDE83EE8}"/>
              </a:ext>
            </a:extLst>
          </p:cNvPr>
          <p:cNvSpPr txBox="1"/>
          <p:nvPr/>
        </p:nvSpPr>
        <p:spPr>
          <a:xfrm>
            <a:off x="2161809" y="1257905"/>
            <a:ext cx="756617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600" dirty="0">
                <a:hlinkClick r:id="rId3"/>
              </a:rPr>
              <a:t>https://github.com/jonggguk/team2_portfolio.git</a:t>
            </a:r>
            <a:endParaRPr lang="ko-KR" altLang="en-US" sz="2600" dirty="0"/>
          </a:p>
        </p:txBody>
      </p:sp>
      <p:sp>
        <p:nvSpPr>
          <p:cNvPr id="10" name="슬라이드 번호 개체 틀 3">
            <a:extLst>
              <a:ext uri="{FF2B5EF4-FFF2-40B4-BE49-F238E27FC236}">
                <a16:creationId xmlns:a16="http://schemas.microsoft.com/office/drawing/2014/main" id="{BFD849DB-6570-4B5F-9E23-390D64511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93393" y="6347310"/>
            <a:ext cx="2743200" cy="365125"/>
          </a:xfrm>
        </p:spPr>
        <p:txBody>
          <a:bodyPr/>
          <a:lstStyle/>
          <a:p>
            <a:fld id="{F42752AB-7F89-4545-9CE1-0ED9B1E72A0E}" type="slidenum">
              <a:rPr lang="ko-KR" altLang="en-US" smtClean="0"/>
              <a:t>5</a:t>
            </a:fld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AE6DAD3-23BD-497F-AD05-E8A22012CE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9277" y="2584958"/>
            <a:ext cx="10311319" cy="4013516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6D0F231B-BE0F-427D-ACE1-5566A7E3BB2E}"/>
              </a:ext>
            </a:extLst>
          </p:cNvPr>
          <p:cNvSpPr/>
          <p:nvPr/>
        </p:nvSpPr>
        <p:spPr>
          <a:xfrm>
            <a:off x="9582150" y="5391150"/>
            <a:ext cx="768350" cy="3683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15D3021-03EE-4FE9-BC54-5107898B41E9}"/>
              </a:ext>
            </a:extLst>
          </p:cNvPr>
          <p:cNvSpPr txBox="1"/>
          <p:nvPr/>
        </p:nvSpPr>
        <p:spPr>
          <a:xfrm>
            <a:off x="446821" y="577966"/>
            <a:ext cx="475963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/>
              <a:t>1. </a:t>
            </a:r>
            <a:r>
              <a:rPr lang="ko-KR" altLang="en-US" sz="1500" dirty="0"/>
              <a:t>아래 링크에 들어가 압축 폴더를 다운로드 합니다</a:t>
            </a:r>
            <a:r>
              <a:rPr lang="en-US" altLang="ko-KR" sz="1500" dirty="0"/>
              <a:t>.</a:t>
            </a:r>
            <a:r>
              <a:rPr lang="ko-KR" altLang="en-US" sz="1500" dirty="0"/>
              <a:t>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1CE791B-7F87-4B65-8486-ED8907D59FA9}"/>
              </a:ext>
            </a:extLst>
          </p:cNvPr>
          <p:cNvSpPr txBox="1"/>
          <p:nvPr/>
        </p:nvSpPr>
        <p:spPr>
          <a:xfrm>
            <a:off x="10112352" y="199251"/>
            <a:ext cx="1670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Green</a:t>
            </a:r>
            <a:r>
              <a:rPr lang="ko-KR" altLang="en-US" sz="1200" dirty="0"/>
              <a:t> </a:t>
            </a:r>
            <a:r>
              <a:rPr lang="en-US" altLang="ko-KR" sz="1200" dirty="0"/>
              <a:t>PC</a:t>
            </a:r>
            <a:r>
              <a:rPr lang="ko-KR" altLang="en-US" sz="1200" dirty="0"/>
              <a:t> </a:t>
            </a:r>
            <a:r>
              <a:rPr lang="en-US" altLang="ko-KR" sz="1200" dirty="0"/>
              <a:t>&gt; </a:t>
            </a:r>
            <a:r>
              <a:rPr lang="ko-KR" altLang="en-US" sz="1200" dirty="0"/>
              <a:t>다운로드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649108F-82BA-4B74-9BB4-652FBFE667DD}"/>
              </a:ext>
            </a:extLst>
          </p:cNvPr>
          <p:cNvSpPr txBox="1"/>
          <p:nvPr/>
        </p:nvSpPr>
        <p:spPr>
          <a:xfrm>
            <a:off x="478571" y="139816"/>
            <a:ext cx="185820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/>
              <a:t>압축 파일 다운로드</a:t>
            </a:r>
          </a:p>
        </p:txBody>
      </p:sp>
    </p:spTree>
    <p:extLst>
      <p:ext uri="{BB962C8B-B14F-4D97-AF65-F5344CB8AC3E}">
        <p14:creationId xmlns:p14="http://schemas.microsoft.com/office/powerpoint/2010/main" val="10084556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51782CB-14FC-4118-9B8C-1FCD99232C09}"/>
              </a:ext>
            </a:extLst>
          </p:cNvPr>
          <p:cNvSpPr/>
          <p:nvPr/>
        </p:nvSpPr>
        <p:spPr>
          <a:xfrm>
            <a:off x="0" y="3428999"/>
            <a:ext cx="12192000" cy="342899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319A155-4B78-405D-8AC3-DDE15BA937FE}"/>
              </a:ext>
            </a:extLst>
          </p:cNvPr>
          <p:cNvCxnSpPr>
            <a:cxnSpLocks/>
          </p:cNvCxnSpPr>
          <p:nvPr/>
        </p:nvCxnSpPr>
        <p:spPr>
          <a:xfrm>
            <a:off x="409575" y="476250"/>
            <a:ext cx="11327018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ACF8F72-7910-4336-98B8-6834F3CB489B}"/>
              </a:ext>
            </a:extLst>
          </p:cNvPr>
          <p:cNvSpPr txBox="1"/>
          <p:nvPr/>
        </p:nvSpPr>
        <p:spPr>
          <a:xfrm>
            <a:off x="10112352" y="199251"/>
            <a:ext cx="1670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Green</a:t>
            </a:r>
            <a:r>
              <a:rPr lang="ko-KR" altLang="en-US" sz="1200" dirty="0"/>
              <a:t> </a:t>
            </a:r>
            <a:r>
              <a:rPr lang="en-US" altLang="ko-KR" sz="1200" dirty="0"/>
              <a:t>PC</a:t>
            </a:r>
            <a:r>
              <a:rPr lang="ko-KR" altLang="en-US" sz="1200" dirty="0"/>
              <a:t> </a:t>
            </a:r>
            <a:r>
              <a:rPr lang="en-US" altLang="ko-KR" sz="1200" dirty="0"/>
              <a:t>&gt; </a:t>
            </a:r>
            <a:r>
              <a:rPr lang="ko-KR" altLang="en-US" sz="1200" dirty="0"/>
              <a:t>다운로드</a:t>
            </a:r>
          </a:p>
        </p:txBody>
      </p:sp>
      <p:sp>
        <p:nvSpPr>
          <p:cNvPr id="10" name="슬라이드 번호 개체 틀 3">
            <a:extLst>
              <a:ext uri="{FF2B5EF4-FFF2-40B4-BE49-F238E27FC236}">
                <a16:creationId xmlns:a16="http://schemas.microsoft.com/office/drawing/2014/main" id="{77B12088-4987-47D9-A070-AB4560EB96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93393" y="6347310"/>
            <a:ext cx="2743200" cy="365125"/>
          </a:xfrm>
        </p:spPr>
        <p:txBody>
          <a:bodyPr/>
          <a:lstStyle/>
          <a:p>
            <a:fld id="{F42752AB-7F89-4545-9CE1-0ED9B1E72A0E}" type="slidenum">
              <a:rPr lang="ko-KR" altLang="en-US" smtClean="0"/>
              <a:t>6</a:t>
            </a:fld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3A23F9-3285-45C6-853D-3724D4BAE4F2}"/>
              </a:ext>
            </a:extLst>
          </p:cNvPr>
          <p:cNvSpPr txBox="1"/>
          <p:nvPr/>
        </p:nvSpPr>
        <p:spPr>
          <a:xfrm>
            <a:off x="446821" y="577966"/>
            <a:ext cx="813235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/>
              <a:t>2. </a:t>
            </a:r>
            <a:r>
              <a:rPr lang="ko-KR" altLang="en-US" sz="1500" dirty="0"/>
              <a:t>바탕화면 또는 따로 생성한 폴더 밑에 압축을 푸시면 아래와 같은 폴더와 파일이 있습니다</a:t>
            </a:r>
            <a:r>
              <a:rPr lang="en-US" altLang="ko-KR" sz="1500" dirty="0"/>
              <a:t>.</a:t>
            </a:r>
            <a:endParaRPr lang="ko-KR" altLang="en-US" sz="1500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EFA647CD-2AB9-4A7B-A0A3-9854F36AEE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319" y="1137669"/>
            <a:ext cx="5962781" cy="1859531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A27F64D-86E5-47DD-9DA3-90E1F01AA15D}"/>
              </a:ext>
            </a:extLst>
          </p:cNvPr>
          <p:cNvSpPr txBox="1"/>
          <p:nvPr/>
        </p:nvSpPr>
        <p:spPr>
          <a:xfrm>
            <a:off x="7215921" y="1219316"/>
            <a:ext cx="4322850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portfolio.zip</a:t>
            </a:r>
          </a:p>
          <a:p>
            <a:r>
              <a:rPr lang="en-US" altLang="ko-KR" sz="1500" dirty="0"/>
              <a:t>portfolio – </a:t>
            </a:r>
            <a:r>
              <a:rPr lang="ko-KR" altLang="en-US" sz="1500" dirty="0"/>
              <a:t>모든 소스 파일</a:t>
            </a:r>
            <a:endParaRPr lang="en-US" altLang="ko-KR" sz="1500" dirty="0"/>
          </a:p>
          <a:p>
            <a:r>
              <a:rPr lang="en-US" altLang="ko-KR" sz="1500" dirty="0" err="1"/>
              <a:t>greenPc</a:t>
            </a:r>
            <a:r>
              <a:rPr lang="en-US" altLang="ko-KR" sz="1500" dirty="0"/>
              <a:t>(1).</a:t>
            </a:r>
            <a:r>
              <a:rPr lang="en-US" altLang="ko-KR" sz="1500" dirty="0" err="1"/>
              <a:t>sql</a:t>
            </a:r>
            <a:r>
              <a:rPr lang="en-US" altLang="ko-KR" sz="1500" dirty="0"/>
              <a:t> – </a:t>
            </a:r>
            <a:r>
              <a:rPr lang="ko-KR" altLang="en-US" sz="1500" dirty="0"/>
              <a:t>데이터베이스 테이블 및 데이터</a:t>
            </a:r>
            <a:endParaRPr lang="en-US" altLang="ko-KR" sz="1500" dirty="0"/>
          </a:p>
          <a:p>
            <a:endParaRPr lang="en-US" altLang="ko-KR" sz="1500" dirty="0"/>
          </a:p>
          <a:p>
            <a:r>
              <a:rPr lang="ko-KR" altLang="en-US" sz="1500" dirty="0"/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AA3C11A-01A7-4842-BA9C-C3E9D5D0EB73}"/>
              </a:ext>
            </a:extLst>
          </p:cNvPr>
          <p:cNvSpPr txBox="1"/>
          <p:nvPr/>
        </p:nvSpPr>
        <p:spPr>
          <a:xfrm>
            <a:off x="599221" y="3772016"/>
            <a:ext cx="104043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solidFill>
                  <a:schemeClr val="bg1"/>
                </a:solidFill>
              </a:rPr>
              <a:t>3. </a:t>
            </a:r>
            <a:r>
              <a:rPr lang="ko-KR" altLang="en-US" sz="1500" dirty="0">
                <a:solidFill>
                  <a:schemeClr val="bg1"/>
                </a:solidFill>
              </a:rPr>
              <a:t>오라클을 실행한 다음 </a:t>
            </a:r>
            <a:r>
              <a:rPr lang="en-US" altLang="ko-KR" sz="1700" b="1" dirty="0">
                <a:solidFill>
                  <a:schemeClr val="bg1"/>
                </a:solidFill>
              </a:rPr>
              <a:t>@</a:t>
            </a:r>
            <a:r>
              <a:rPr lang="ko-KR" altLang="en-US" sz="1700" b="1" dirty="0">
                <a:solidFill>
                  <a:schemeClr val="bg1"/>
                </a:solidFill>
              </a:rPr>
              <a:t>파일위치</a:t>
            </a:r>
            <a:r>
              <a:rPr lang="en-US" altLang="ko-KR" sz="1700" b="1" dirty="0">
                <a:solidFill>
                  <a:schemeClr val="bg1"/>
                </a:solidFill>
              </a:rPr>
              <a:t>\</a:t>
            </a:r>
            <a:r>
              <a:rPr lang="en-US" altLang="ko-KR" sz="1700" b="1" dirty="0" err="1">
                <a:solidFill>
                  <a:schemeClr val="bg1"/>
                </a:solidFill>
              </a:rPr>
              <a:t>greenPC.sql</a:t>
            </a:r>
            <a:r>
              <a:rPr lang="en-US" altLang="ko-KR" sz="1700" b="1" dirty="0">
                <a:solidFill>
                  <a:schemeClr val="bg1"/>
                </a:solidFill>
              </a:rPr>
              <a:t>;</a:t>
            </a:r>
            <a:r>
              <a:rPr lang="en-US" altLang="ko-KR" sz="1500" dirty="0">
                <a:solidFill>
                  <a:schemeClr val="bg1"/>
                </a:solidFill>
              </a:rPr>
              <a:t> </a:t>
            </a:r>
            <a:r>
              <a:rPr lang="ko-KR" altLang="en-US" sz="1500" dirty="0">
                <a:solidFill>
                  <a:schemeClr val="bg1"/>
                </a:solidFill>
              </a:rPr>
              <a:t>와</a:t>
            </a:r>
            <a:r>
              <a:rPr lang="en-US" altLang="ko-KR" sz="1500" dirty="0">
                <a:solidFill>
                  <a:schemeClr val="bg1"/>
                </a:solidFill>
              </a:rPr>
              <a:t> </a:t>
            </a:r>
            <a:r>
              <a:rPr lang="ko-KR" altLang="en-US" sz="1500" dirty="0">
                <a:solidFill>
                  <a:schemeClr val="bg1"/>
                </a:solidFill>
              </a:rPr>
              <a:t>같이 입력하는 방법과 </a:t>
            </a:r>
            <a:r>
              <a:rPr lang="en-US" altLang="ko-KR" sz="1500" dirty="0">
                <a:solidFill>
                  <a:schemeClr val="bg1"/>
                </a:solidFill>
              </a:rPr>
              <a:t/>
            </a:r>
            <a:br>
              <a:rPr lang="en-US" altLang="ko-KR" sz="1500" dirty="0">
                <a:solidFill>
                  <a:schemeClr val="bg1"/>
                </a:solidFill>
              </a:rPr>
            </a:br>
            <a:r>
              <a:rPr lang="en-US" altLang="ko-KR" sz="1500" dirty="0">
                <a:solidFill>
                  <a:schemeClr val="bg1"/>
                </a:solidFill>
              </a:rPr>
              <a:t>   </a:t>
            </a:r>
            <a:r>
              <a:rPr lang="en-US" altLang="ko-KR" sz="1500" dirty="0" err="1">
                <a:solidFill>
                  <a:schemeClr val="bg1"/>
                </a:solidFill>
              </a:rPr>
              <a:t>greenPC.sql</a:t>
            </a:r>
            <a:r>
              <a:rPr lang="en-US" altLang="ko-KR" sz="1500" dirty="0">
                <a:solidFill>
                  <a:schemeClr val="bg1"/>
                </a:solidFill>
              </a:rPr>
              <a:t> </a:t>
            </a:r>
            <a:r>
              <a:rPr lang="ko-KR" altLang="en-US" sz="1500" dirty="0">
                <a:solidFill>
                  <a:schemeClr val="bg1"/>
                </a:solidFill>
              </a:rPr>
              <a:t>안에 있는 정보를 오라클에 복사 붙여넣기 한 다음 실행하는 방법 </a:t>
            </a:r>
            <a:r>
              <a:rPr lang="en-US" altLang="ko-KR" sz="1500" dirty="0">
                <a:solidFill>
                  <a:schemeClr val="bg1"/>
                </a:solidFill>
              </a:rPr>
              <a:t>2</a:t>
            </a:r>
            <a:r>
              <a:rPr lang="ko-KR" altLang="en-US" sz="1500" dirty="0">
                <a:solidFill>
                  <a:schemeClr val="bg1"/>
                </a:solidFill>
              </a:rPr>
              <a:t>가지 있으니 선택하여 실행하면 된다</a:t>
            </a:r>
            <a:r>
              <a:rPr lang="en-US" altLang="ko-KR" sz="1500" dirty="0">
                <a:solidFill>
                  <a:schemeClr val="bg1"/>
                </a:solidFill>
              </a:rPr>
              <a:t>.</a:t>
            </a:r>
            <a:endParaRPr lang="ko-KR" altLang="en-US" sz="1500" dirty="0">
              <a:solidFill>
                <a:schemeClr val="bg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A610098-6885-4EF3-AE8D-6CB34654EEC5}"/>
              </a:ext>
            </a:extLst>
          </p:cNvPr>
          <p:cNvSpPr/>
          <p:nvPr/>
        </p:nvSpPr>
        <p:spPr>
          <a:xfrm>
            <a:off x="7226300" y="1771650"/>
            <a:ext cx="1314450" cy="2730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1D306B0-9509-4E66-9E13-3E145E99F467}"/>
              </a:ext>
            </a:extLst>
          </p:cNvPr>
          <p:cNvSpPr txBox="1"/>
          <p:nvPr/>
        </p:nvSpPr>
        <p:spPr>
          <a:xfrm>
            <a:off x="8625622" y="2190866"/>
            <a:ext cx="291938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b="1" dirty="0" err="1">
                <a:solidFill>
                  <a:schemeClr val="bg1">
                    <a:lumMod val="50000"/>
                  </a:schemeClr>
                </a:solidFill>
              </a:rPr>
              <a:t>sql</a:t>
            </a:r>
            <a:r>
              <a:rPr lang="ko-KR" altLang="en-US" sz="1200" b="1" dirty="0">
                <a:solidFill>
                  <a:schemeClr val="bg1">
                    <a:lumMod val="50000"/>
                  </a:schemeClr>
                </a:solidFill>
              </a:rPr>
              <a:t> 파일의 경우</a:t>
            </a:r>
            <a:endParaRPr lang="en-US" altLang="ko-KR" sz="1200" b="1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</a:rPr>
              <a:t>다음 순서를 실행하기 위해서 파일명을 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altLang="ko-KR" sz="1200" dirty="0" err="1">
                <a:solidFill>
                  <a:schemeClr val="bg1">
                    <a:lumMod val="50000"/>
                  </a:schemeClr>
                </a:solidFill>
              </a:rPr>
              <a:t>greenPC.sql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</a:rPr>
              <a:t>로 바꿔줘야 한다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</a:rPr>
              <a:t>.</a:t>
            </a:r>
          </a:p>
          <a:p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</a:rPr>
              <a:t>단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ko-KR" altLang="en-US" sz="1200" dirty="0" err="1">
                <a:solidFill>
                  <a:schemeClr val="bg1">
                    <a:lumMod val="50000"/>
                  </a:schemeClr>
                </a:solidFill>
              </a:rPr>
              <a:t>복사붙여넣기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</a:rPr>
              <a:t> 할 경우 할 필요 없음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</a:rPr>
              <a:t>)</a:t>
            </a:r>
          </a:p>
        </p:txBody>
      </p:sp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id="{48DE6D61-8072-49BE-AD63-FE1B6234C520}"/>
              </a:ext>
            </a:extLst>
          </p:cNvPr>
          <p:cNvCxnSpPr>
            <a:cxnSpLocks/>
            <a:stCxn id="15" idx="2"/>
            <a:endCxn id="16" idx="1"/>
          </p:cNvCxnSpPr>
          <p:nvPr/>
        </p:nvCxnSpPr>
        <p:spPr>
          <a:xfrm rot="16200000" flipH="1">
            <a:off x="7973741" y="1954483"/>
            <a:ext cx="561665" cy="742097"/>
          </a:xfrm>
          <a:prstGeom prst="bent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그림 21">
            <a:extLst>
              <a:ext uri="{FF2B5EF4-FFF2-40B4-BE49-F238E27FC236}">
                <a16:creationId xmlns:a16="http://schemas.microsoft.com/office/drawing/2014/main" id="{726CD1B2-7D81-4ECB-A94D-64FB1660FF8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4191" b="22626"/>
          <a:stretch/>
        </p:blipFill>
        <p:spPr>
          <a:xfrm>
            <a:off x="711712" y="4425902"/>
            <a:ext cx="10667487" cy="2432098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3C55882A-2E2A-4376-8D06-83AE67418D5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897" t="3151"/>
          <a:stretch/>
        </p:blipFill>
        <p:spPr>
          <a:xfrm>
            <a:off x="7954434" y="4617443"/>
            <a:ext cx="3238500" cy="2091022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A6151643-C534-4848-B2CF-E03D0565E181}"/>
              </a:ext>
            </a:extLst>
          </p:cNvPr>
          <p:cNvSpPr/>
          <p:nvPr/>
        </p:nvSpPr>
        <p:spPr>
          <a:xfrm>
            <a:off x="1651000" y="5657850"/>
            <a:ext cx="3486150" cy="2730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연결선: 꺾임 27">
            <a:extLst>
              <a:ext uri="{FF2B5EF4-FFF2-40B4-BE49-F238E27FC236}">
                <a16:creationId xmlns:a16="http://schemas.microsoft.com/office/drawing/2014/main" id="{A8029B9E-8511-4F3A-8CB3-D80C13834132}"/>
              </a:ext>
            </a:extLst>
          </p:cNvPr>
          <p:cNvCxnSpPr>
            <a:cxnSpLocks/>
            <a:stCxn id="27" idx="2"/>
          </p:cNvCxnSpPr>
          <p:nvPr/>
        </p:nvCxnSpPr>
        <p:spPr>
          <a:xfrm rot="16200000" flipH="1">
            <a:off x="5529262" y="3795712"/>
            <a:ext cx="292100" cy="4562475"/>
          </a:xfrm>
          <a:prstGeom prst="bent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8C9AE158-E5D8-4322-B778-43E94F8A1E01}"/>
              </a:ext>
            </a:extLst>
          </p:cNvPr>
          <p:cNvSpPr txBox="1"/>
          <p:nvPr/>
        </p:nvSpPr>
        <p:spPr>
          <a:xfrm>
            <a:off x="3342423" y="6263333"/>
            <a:ext cx="46137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solidFill>
                  <a:schemeClr val="bg1">
                    <a:lumMod val="50000"/>
                  </a:schemeClr>
                </a:solidFill>
              </a:rPr>
              <a:t>파일 위치는 해당 파일에서 </a:t>
            </a: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</a:rPr>
              <a:t>[</a:t>
            </a:r>
            <a:r>
              <a:rPr lang="ko-KR" altLang="en-US" sz="1200" b="1" dirty="0">
                <a:solidFill>
                  <a:schemeClr val="bg1">
                    <a:lumMod val="50000"/>
                  </a:schemeClr>
                </a:solidFill>
              </a:rPr>
              <a:t>마우스 오른쪽</a:t>
            </a: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</a:rPr>
              <a:t>&gt;</a:t>
            </a:r>
            <a:r>
              <a:rPr lang="ko-KR" altLang="en-US" sz="1200" b="1" dirty="0">
                <a:solidFill>
                  <a:schemeClr val="bg1">
                    <a:lumMod val="50000"/>
                  </a:schemeClr>
                </a:solidFill>
              </a:rPr>
              <a:t>속성</a:t>
            </a: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</a:rPr>
              <a:t>]</a:t>
            </a:r>
            <a:r>
              <a:rPr lang="ko-KR" altLang="en-US" sz="1200" b="1" dirty="0">
                <a:solidFill>
                  <a:schemeClr val="bg1">
                    <a:lumMod val="50000"/>
                  </a:schemeClr>
                </a:solidFill>
              </a:rPr>
              <a:t>에서 확인 가능</a:t>
            </a:r>
            <a:endParaRPr lang="en-US" altLang="ko-KR" sz="12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8B1D6BA-3FBD-4B99-A5EA-DD5F37A3A395}"/>
              </a:ext>
            </a:extLst>
          </p:cNvPr>
          <p:cNvSpPr txBox="1"/>
          <p:nvPr/>
        </p:nvSpPr>
        <p:spPr>
          <a:xfrm>
            <a:off x="478571" y="139816"/>
            <a:ext cx="205658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/>
              <a:t>오라클 </a:t>
            </a:r>
            <a:r>
              <a:rPr lang="en-US" altLang="ko-KR" sz="1500" dirty="0"/>
              <a:t>– Data Import</a:t>
            </a:r>
            <a:endParaRPr lang="ko-KR" altLang="en-US" sz="1500" dirty="0"/>
          </a:p>
        </p:txBody>
      </p:sp>
    </p:spTree>
    <p:extLst>
      <p:ext uri="{BB962C8B-B14F-4D97-AF65-F5344CB8AC3E}">
        <p14:creationId xmlns:p14="http://schemas.microsoft.com/office/powerpoint/2010/main" val="16815481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>
            <a:extLst>
              <a:ext uri="{FF2B5EF4-FFF2-40B4-BE49-F238E27FC236}">
                <a16:creationId xmlns:a16="http://schemas.microsoft.com/office/drawing/2014/main" id="{FE61AB58-5BD4-407F-AA50-EF2FC21A9DD0}"/>
              </a:ext>
            </a:extLst>
          </p:cNvPr>
          <p:cNvSpPr/>
          <p:nvPr/>
        </p:nvSpPr>
        <p:spPr>
          <a:xfrm>
            <a:off x="0" y="4298950"/>
            <a:ext cx="12192000" cy="255904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50E41E19-982C-4629-BAF1-A2E3C34031DC}"/>
              </a:ext>
            </a:extLst>
          </p:cNvPr>
          <p:cNvCxnSpPr>
            <a:cxnSpLocks/>
          </p:cNvCxnSpPr>
          <p:nvPr/>
        </p:nvCxnSpPr>
        <p:spPr>
          <a:xfrm>
            <a:off x="457200" y="3678567"/>
            <a:ext cx="11220450" cy="0"/>
          </a:xfrm>
          <a:prstGeom prst="line">
            <a:avLst/>
          </a:prstGeom>
          <a:ln w="38100" cap="flat" cmpd="sng" algn="ctr">
            <a:solidFill>
              <a:srgbClr val="002776"/>
            </a:solidFill>
            <a:prstDash val="solid"/>
            <a:round/>
            <a:headEnd type="oval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319A155-4B78-405D-8AC3-DDE15BA937FE}"/>
              </a:ext>
            </a:extLst>
          </p:cNvPr>
          <p:cNvCxnSpPr>
            <a:cxnSpLocks/>
          </p:cNvCxnSpPr>
          <p:nvPr/>
        </p:nvCxnSpPr>
        <p:spPr>
          <a:xfrm>
            <a:off x="409575" y="476250"/>
            <a:ext cx="11327018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ACF8F72-7910-4336-98B8-6834F3CB489B}"/>
              </a:ext>
            </a:extLst>
          </p:cNvPr>
          <p:cNvSpPr txBox="1"/>
          <p:nvPr/>
        </p:nvSpPr>
        <p:spPr>
          <a:xfrm>
            <a:off x="10112352" y="199251"/>
            <a:ext cx="1670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Green</a:t>
            </a:r>
            <a:r>
              <a:rPr lang="ko-KR" altLang="en-US" sz="1200" dirty="0"/>
              <a:t> </a:t>
            </a:r>
            <a:r>
              <a:rPr lang="en-US" altLang="ko-KR" sz="1200" dirty="0"/>
              <a:t>PC</a:t>
            </a:r>
            <a:r>
              <a:rPr lang="ko-KR" altLang="en-US" sz="1200" dirty="0"/>
              <a:t> </a:t>
            </a:r>
            <a:r>
              <a:rPr lang="en-US" altLang="ko-KR" sz="1200" dirty="0"/>
              <a:t>&gt; </a:t>
            </a:r>
            <a:r>
              <a:rPr lang="ko-KR" altLang="en-US" sz="1200" dirty="0"/>
              <a:t>다운로드</a:t>
            </a:r>
          </a:p>
        </p:txBody>
      </p:sp>
      <p:sp>
        <p:nvSpPr>
          <p:cNvPr id="10" name="슬라이드 번호 개체 틀 3">
            <a:extLst>
              <a:ext uri="{FF2B5EF4-FFF2-40B4-BE49-F238E27FC236}">
                <a16:creationId xmlns:a16="http://schemas.microsoft.com/office/drawing/2014/main" id="{7795475F-2AF1-474A-9C0F-BD32CE6C87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93393" y="6347310"/>
            <a:ext cx="2743200" cy="365125"/>
          </a:xfrm>
        </p:spPr>
        <p:txBody>
          <a:bodyPr/>
          <a:lstStyle/>
          <a:p>
            <a:fld id="{F42752AB-7F89-4545-9CE1-0ED9B1E72A0E}" type="slidenum">
              <a:rPr lang="ko-KR" altLang="en-US" smtClean="0"/>
              <a:t>7</a:t>
            </a:fld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AED5B52-8EC9-41FA-A36E-91A939F9197B}"/>
              </a:ext>
            </a:extLst>
          </p:cNvPr>
          <p:cNvSpPr txBox="1"/>
          <p:nvPr/>
        </p:nvSpPr>
        <p:spPr>
          <a:xfrm>
            <a:off x="694471" y="1105016"/>
            <a:ext cx="3045642" cy="784830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en-US" altLang="ko-KR" sz="1500" dirty="0"/>
              <a:t>1. </a:t>
            </a:r>
            <a:r>
              <a:rPr lang="ko-KR" altLang="en-US" sz="1500" dirty="0"/>
              <a:t>상단메뉴 </a:t>
            </a:r>
            <a:r>
              <a:rPr lang="en-US" altLang="ko-KR" sz="1500" dirty="0"/>
              <a:t>&gt;</a:t>
            </a:r>
            <a:r>
              <a:rPr lang="ko-KR" altLang="en-US" sz="1500" dirty="0"/>
              <a:t> </a:t>
            </a:r>
            <a:r>
              <a:rPr lang="en-US" altLang="ko-KR" sz="1500" dirty="0"/>
              <a:t>File</a:t>
            </a:r>
            <a:r>
              <a:rPr lang="ko-KR" altLang="en-US" sz="1500" dirty="0"/>
              <a:t> </a:t>
            </a:r>
            <a:r>
              <a:rPr lang="en-US" altLang="ko-KR" sz="1500" dirty="0"/>
              <a:t>&gt;</a:t>
            </a:r>
            <a:r>
              <a:rPr lang="ko-KR" altLang="en-US" sz="1500" dirty="0"/>
              <a:t> </a:t>
            </a:r>
            <a:r>
              <a:rPr lang="en-US" altLang="ko-KR" sz="1500" dirty="0"/>
              <a:t>Import </a:t>
            </a:r>
            <a:r>
              <a:rPr lang="ko-KR" altLang="en-US" sz="1500" dirty="0"/>
              <a:t>선택</a:t>
            </a:r>
            <a:r>
              <a:rPr lang="en-US" altLang="ko-KR" sz="1500" dirty="0"/>
              <a:t/>
            </a:r>
            <a:br>
              <a:rPr lang="en-US" altLang="ko-KR" sz="1500" dirty="0"/>
            </a:br>
            <a:r>
              <a:rPr lang="en-US" altLang="ko-KR" sz="1500" dirty="0"/>
              <a:t>   (</a:t>
            </a:r>
            <a:r>
              <a:rPr lang="ko-KR" altLang="en-US" sz="1500" dirty="0"/>
              <a:t>또는 </a:t>
            </a:r>
            <a:r>
              <a:rPr lang="en-US" altLang="ko-KR" sz="1500" dirty="0"/>
              <a:t>package Explorer</a:t>
            </a:r>
            <a:r>
              <a:rPr lang="ko-KR" altLang="en-US" sz="1500" dirty="0"/>
              <a:t>에서 </a:t>
            </a:r>
            <a:r>
              <a:rPr lang="en-US" altLang="ko-KR" sz="1500" dirty="0"/>
              <a:t/>
            </a:r>
            <a:br>
              <a:rPr lang="en-US" altLang="ko-KR" sz="1500" dirty="0"/>
            </a:br>
            <a:r>
              <a:rPr lang="en-US" altLang="ko-KR" sz="1500" dirty="0"/>
              <a:t>    </a:t>
            </a:r>
            <a:r>
              <a:rPr lang="ko-KR" altLang="en-US" sz="1500" dirty="0"/>
              <a:t>마우스 오른쪽 </a:t>
            </a:r>
            <a:r>
              <a:rPr lang="en-US" altLang="ko-KR" sz="1500" dirty="0"/>
              <a:t>Import</a:t>
            </a:r>
            <a:r>
              <a:rPr lang="ko-KR" altLang="en-US" sz="1500" dirty="0"/>
              <a:t>선택</a:t>
            </a:r>
            <a:r>
              <a:rPr lang="en-US" altLang="ko-KR" sz="1500" dirty="0"/>
              <a:t>)</a:t>
            </a:r>
            <a:r>
              <a:rPr lang="ko-KR" altLang="en-US" sz="1500" dirty="0"/>
              <a:t>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09C45FE-FB60-4817-A474-40F26837B8B7}"/>
              </a:ext>
            </a:extLst>
          </p:cNvPr>
          <p:cNvSpPr txBox="1"/>
          <p:nvPr/>
        </p:nvSpPr>
        <p:spPr>
          <a:xfrm>
            <a:off x="4275871" y="1308216"/>
            <a:ext cx="3282502" cy="553998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en-US" altLang="ko-KR" sz="1500" dirty="0"/>
              <a:t>2. General</a:t>
            </a:r>
          </a:p>
          <a:p>
            <a:r>
              <a:rPr lang="ko-KR" altLang="en-US" sz="1500" dirty="0"/>
              <a:t> </a:t>
            </a:r>
            <a:r>
              <a:rPr lang="en-US" altLang="ko-KR" sz="1500" dirty="0"/>
              <a:t>&gt; Existing Projects into Workspace</a:t>
            </a:r>
            <a:endParaRPr lang="ko-KR" altLang="en-US" sz="15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280C9F2-5DD6-40DD-A9E1-78F100EAA72F}"/>
              </a:ext>
            </a:extLst>
          </p:cNvPr>
          <p:cNvSpPr txBox="1"/>
          <p:nvPr/>
        </p:nvSpPr>
        <p:spPr>
          <a:xfrm>
            <a:off x="8028721" y="1263766"/>
            <a:ext cx="3346622" cy="553998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en-US" altLang="ko-KR" sz="1500" dirty="0"/>
              <a:t>3. </a:t>
            </a:r>
            <a:r>
              <a:rPr lang="ko-KR" altLang="en-US" sz="1500" dirty="0"/>
              <a:t>본인이 저장한 경로에서 </a:t>
            </a:r>
            <a:r>
              <a:rPr lang="en-US" altLang="ko-KR" sz="1500" dirty="0"/>
              <a:t/>
            </a:r>
            <a:br>
              <a:rPr lang="en-US" altLang="ko-KR" sz="1500" dirty="0"/>
            </a:br>
            <a:r>
              <a:rPr lang="en-US" altLang="ko-KR" sz="1500" dirty="0"/>
              <a:t>portfolio.zip</a:t>
            </a:r>
            <a:r>
              <a:rPr lang="ko-KR" altLang="en-US" sz="1500" dirty="0"/>
              <a:t>을 선택하여 </a:t>
            </a:r>
            <a:r>
              <a:rPr lang="en-US" altLang="ko-KR" sz="1500" dirty="0"/>
              <a:t>import</a:t>
            </a:r>
            <a:r>
              <a:rPr lang="ko-KR" altLang="en-US" sz="1500" dirty="0"/>
              <a:t>한다</a:t>
            </a:r>
            <a:r>
              <a:rPr lang="en-US" altLang="ko-KR" sz="1500" dirty="0"/>
              <a:t>.</a:t>
            </a:r>
            <a:endParaRPr lang="ko-KR" altLang="en-US" sz="15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CE83E7B-E15F-471D-89B8-8CA2BF22B281}"/>
              </a:ext>
            </a:extLst>
          </p:cNvPr>
          <p:cNvSpPr txBox="1"/>
          <p:nvPr/>
        </p:nvSpPr>
        <p:spPr>
          <a:xfrm>
            <a:off x="478571" y="139816"/>
            <a:ext cx="214154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/>
              <a:t>이클립스 </a:t>
            </a:r>
            <a:r>
              <a:rPr lang="en-US" altLang="ko-KR" sz="1500" dirty="0"/>
              <a:t>– File</a:t>
            </a:r>
            <a:r>
              <a:rPr lang="ko-KR" altLang="en-US" sz="1500" dirty="0"/>
              <a:t> </a:t>
            </a:r>
            <a:r>
              <a:rPr lang="en-US" altLang="ko-KR" sz="1500" dirty="0"/>
              <a:t>Import</a:t>
            </a:r>
            <a:endParaRPr lang="ko-KR" altLang="en-US" sz="15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8AD3C6E-7B88-4E7F-A35A-FAD2FEA9C8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237" y="2101323"/>
            <a:ext cx="2977075" cy="4122876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1475DC6-A7CF-4AC1-95CF-C3A36A1F87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1882" y="2094452"/>
            <a:ext cx="3202868" cy="2668047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F557F861-CF6A-406D-BB81-E4DEF66422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47120" y="2101883"/>
            <a:ext cx="3108357" cy="4065408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582254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319A155-4B78-405D-8AC3-DDE15BA937FE}"/>
              </a:ext>
            </a:extLst>
          </p:cNvPr>
          <p:cNvCxnSpPr>
            <a:cxnSpLocks/>
          </p:cNvCxnSpPr>
          <p:nvPr/>
        </p:nvCxnSpPr>
        <p:spPr>
          <a:xfrm>
            <a:off x="409575" y="476250"/>
            <a:ext cx="11327018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ACF8F72-7910-4336-98B8-6834F3CB489B}"/>
              </a:ext>
            </a:extLst>
          </p:cNvPr>
          <p:cNvSpPr txBox="1"/>
          <p:nvPr/>
        </p:nvSpPr>
        <p:spPr>
          <a:xfrm>
            <a:off x="10112352" y="199251"/>
            <a:ext cx="1670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Green</a:t>
            </a:r>
            <a:r>
              <a:rPr lang="ko-KR" altLang="en-US" sz="1200" dirty="0"/>
              <a:t> </a:t>
            </a:r>
            <a:r>
              <a:rPr lang="en-US" altLang="ko-KR" sz="1200" dirty="0"/>
              <a:t>PC</a:t>
            </a:r>
            <a:r>
              <a:rPr lang="ko-KR" altLang="en-US" sz="1200" dirty="0"/>
              <a:t> </a:t>
            </a:r>
            <a:r>
              <a:rPr lang="en-US" altLang="ko-KR" sz="1200" dirty="0"/>
              <a:t>&gt; </a:t>
            </a:r>
            <a:r>
              <a:rPr lang="ko-KR" altLang="en-US" sz="1200" dirty="0"/>
              <a:t>다운로드</a:t>
            </a:r>
          </a:p>
        </p:txBody>
      </p:sp>
      <p:sp>
        <p:nvSpPr>
          <p:cNvPr id="10" name="슬라이드 번호 개체 틀 3">
            <a:extLst>
              <a:ext uri="{FF2B5EF4-FFF2-40B4-BE49-F238E27FC236}">
                <a16:creationId xmlns:a16="http://schemas.microsoft.com/office/drawing/2014/main" id="{D132F3BA-6671-4582-822B-77717FA26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93393" y="6347310"/>
            <a:ext cx="2743200" cy="365125"/>
          </a:xfrm>
        </p:spPr>
        <p:txBody>
          <a:bodyPr/>
          <a:lstStyle/>
          <a:p>
            <a:fld id="{F42752AB-7F89-4545-9CE1-0ED9B1E72A0E}" type="slidenum">
              <a:rPr lang="ko-KR" altLang="en-US" smtClean="0"/>
              <a:t>8</a:t>
            </a:fld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3ACF671-D530-4D5B-9A5D-D96D4A566277}"/>
              </a:ext>
            </a:extLst>
          </p:cNvPr>
          <p:cNvSpPr txBox="1"/>
          <p:nvPr/>
        </p:nvSpPr>
        <p:spPr>
          <a:xfrm>
            <a:off x="478571" y="139816"/>
            <a:ext cx="343555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/>
              <a:t>이클립스 </a:t>
            </a:r>
            <a:r>
              <a:rPr lang="en-US" altLang="ko-KR" sz="1500" dirty="0"/>
              <a:t>– Context</a:t>
            </a:r>
            <a:r>
              <a:rPr lang="ko-KR" altLang="en-US" sz="1500" dirty="0"/>
              <a:t>등록과 </a:t>
            </a:r>
            <a:r>
              <a:rPr lang="en-US" altLang="ko-KR" sz="1500" dirty="0"/>
              <a:t>DBCP </a:t>
            </a:r>
            <a:r>
              <a:rPr lang="ko-KR" altLang="en-US" sz="1500" dirty="0"/>
              <a:t>설정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21EEE45-B579-4254-AE71-5A4A153165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536950"/>
            <a:ext cx="12192000" cy="32639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938A559-A05B-4D15-9AB2-3CB087D4DC20}"/>
              </a:ext>
            </a:extLst>
          </p:cNvPr>
          <p:cNvSpPr txBox="1"/>
          <p:nvPr/>
        </p:nvSpPr>
        <p:spPr>
          <a:xfrm>
            <a:off x="584200" y="2514938"/>
            <a:ext cx="10915650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5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&lt;Resource auth="Container" </a:t>
            </a:r>
            <a:r>
              <a:rPr lang="en-US" altLang="ko-KR" sz="15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driverClassName</a:t>
            </a:r>
            <a:r>
              <a:rPr lang="en-US" altLang="ko-KR" sz="15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="</a:t>
            </a:r>
            <a:r>
              <a:rPr lang="en-US" altLang="ko-KR" sz="15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oracle.jdbc.OracleDriver</a:t>
            </a:r>
            <a:r>
              <a:rPr lang="en-US" altLang="ko-KR" sz="15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" </a:t>
            </a:r>
            <a:r>
              <a:rPr lang="en-US" altLang="ko-KR" sz="15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maxActive</a:t>
            </a:r>
            <a:r>
              <a:rPr lang="en-US" altLang="ko-KR" sz="15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="100" </a:t>
            </a:r>
            <a:r>
              <a:rPr lang="en-US" altLang="ko-KR" sz="15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maxIdle</a:t>
            </a:r>
            <a:r>
              <a:rPr lang="en-US" altLang="ko-KR" sz="15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="30" </a:t>
            </a:r>
            <a:r>
              <a:rPr lang="en-US" altLang="ko-KR" sz="15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maxWait</a:t>
            </a:r>
            <a:r>
              <a:rPr lang="en-US" altLang="ko-KR" sz="15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="10000" name="</a:t>
            </a:r>
            <a:r>
              <a:rPr lang="en-US" altLang="ko-KR" sz="15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jdbc</a:t>
            </a:r>
            <a:r>
              <a:rPr lang="en-US" altLang="ko-KR" sz="15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/oracle" password="tiger" type="</a:t>
            </a:r>
            <a:r>
              <a:rPr lang="en-US" altLang="ko-KR" sz="15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javax.sql.DataSource</a:t>
            </a:r>
            <a:r>
              <a:rPr lang="en-US" altLang="ko-KR" sz="15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" </a:t>
            </a:r>
            <a:r>
              <a:rPr lang="en-US" altLang="ko-KR" sz="15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url</a:t>
            </a:r>
            <a:r>
              <a:rPr lang="en-US" altLang="ko-KR" sz="15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="</a:t>
            </a:r>
            <a:r>
              <a:rPr lang="en-US" altLang="ko-KR" sz="15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jdbc:oracle:thin</a:t>
            </a:r>
            <a:r>
              <a:rPr lang="en-US" altLang="ko-KR" sz="15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:@localhost:1521:xe" username="</a:t>
            </a:r>
            <a:r>
              <a:rPr lang="en-US" altLang="ko-KR" sz="15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scott</a:t>
            </a:r>
            <a:r>
              <a:rPr lang="en-US" altLang="ko-KR" sz="15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"/&gt;</a:t>
            </a:r>
            <a:endParaRPr lang="ko-KR" altLang="en-US" sz="15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FC0C37B-8ACB-419F-AB26-EF793FF084CE}"/>
              </a:ext>
            </a:extLst>
          </p:cNvPr>
          <p:cNvSpPr txBox="1"/>
          <p:nvPr/>
        </p:nvSpPr>
        <p:spPr>
          <a:xfrm>
            <a:off x="516671" y="724016"/>
            <a:ext cx="135242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b="1" dirty="0"/>
              <a:t>Context </a:t>
            </a:r>
            <a:r>
              <a:rPr lang="ko-KR" altLang="en-US" sz="1500" b="1" dirty="0"/>
              <a:t>등록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85278EC-1C03-4D6E-9AAC-9A8892526E10}"/>
              </a:ext>
            </a:extLst>
          </p:cNvPr>
          <p:cNvSpPr txBox="1"/>
          <p:nvPr/>
        </p:nvSpPr>
        <p:spPr>
          <a:xfrm>
            <a:off x="663575" y="1015943"/>
            <a:ext cx="1111885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15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Import</a:t>
            </a:r>
            <a:r>
              <a:rPr lang="ko-KR" altLang="en-US" sz="15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된 </a:t>
            </a:r>
            <a:r>
              <a:rPr lang="en-US" altLang="ko-KR" sz="15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Portfolio</a:t>
            </a:r>
            <a:r>
              <a:rPr lang="ko-KR" altLang="en-US" sz="15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폴더에서 </a:t>
            </a:r>
            <a:r>
              <a:rPr lang="en-US" altLang="ko-KR" sz="15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[</a:t>
            </a:r>
            <a:r>
              <a:rPr lang="en-US" altLang="ko-KR" sz="15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WebContent</a:t>
            </a:r>
            <a:r>
              <a:rPr lang="en-US" altLang="ko-KR" sz="15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&gt; </a:t>
            </a:r>
            <a:r>
              <a:rPr lang="en-US" altLang="ko-KR" sz="15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pcuser</a:t>
            </a:r>
            <a:r>
              <a:rPr lang="en-US" altLang="ko-KR" sz="15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&gt; 1.jsp]</a:t>
            </a:r>
            <a:r>
              <a:rPr lang="ko-KR" altLang="en-US" sz="15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실행하여 자동 생성 또는</a:t>
            </a:r>
            <a:endParaRPr lang="en-US" altLang="ko-KR" sz="15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15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아래 소스를 </a:t>
            </a:r>
            <a:r>
              <a:rPr lang="en-US" altLang="ko-KR" sz="15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Server.xml</a:t>
            </a:r>
            <a:r>
              <a:rPr lang="ko-KR" altLang="en-US" sz="15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직접 입력 </a:t>
            </a:r>
            <a:r>
              <a:rPr lang="en-US" altLang="ko-KR" sz="1500" dirty="0">
                <a:solidFill>
                  <a:schemeClr val="tx1">
                    <a:lumMod val="95000"/>
                    <a:lumOff val="5000"/>
                  </a:schemeClr>
                </a:solidFill>
              </a:rPr>
              <a:t/>
            </a:r>
            <a:br>
              <a:rPr lang="en-US" altLang="ko-KR" sz="15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altLang="ko-KR" sz="15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&lt;Context </a:t>
            </a:r>
            <a:r>
              <a:rPr lang="en-US" altLang="ko-KR" sz="15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docBase</a:t>
            </a:r>
            <a:r>
              <a:rPr lang="en-US" altLang="ko-KR" sz="15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="portfolio" path="/portfolio" reloadable="true" source="</a:t>
            </a:r>
            <a:r>
              <a:rPr lang="en-US" altLang="ko-KR" sz="15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org.eclipse.jst.jee.server:portfolio</a:t>
            </a:r>
            <a:r>
              <a:rPr lang="en-US" altLang="ko-KR" sz="15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"/&gt;</a:t>
            </a:r>
            <a:endParaRPr lang="ko-KR" altLang="en-US" sz="15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BBB08B2-CCA2-4CE0-A542-4B749840A022}"/>
              </a:ext>
            </a:extLst>
          </p:cNvPr>
          <p:cNvSpPr txBox="1"/>
          <p:nvPr/>
        </p:nvSpPr>
        <p:spPr>
          <a:xfrm>
            <a:off x="542071" y="1892416"/>
            <a:ext cx="114326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b="1" dirty="0"/>
              <a:t>DBCP </a:t>
            </a:r>
            <a:r>
              <a:rPr lang="ko-KR" altLang="en-US" sz="1500" b="1" dirty="0"/>
              <a:t>등록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1D511F8-5FEF-40D5-8454-FD71B1A7647B}"/>
              </a:ext>
            </a:extLst>
          </p:cNvPr>
          <p:cNvSpPr txBox="1"/>
          <p:nvPr/>
        </p:nvSpPr>
        <p:spPr>
          <a:xfrm>
            <a:off x="577850" y="2254250"/>
            <a:ext cx="1111885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&lt;Context&gt;&lt;/Context&gt;</a:t>
            </a:r>
            <a:r>
              <a:rPr lang="ko-KR" altLang="en-US" sz="15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내에 아래 소스를 넣어 설정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0704B5C-5B61-4201-BAB8-57A88AB53B7C}"/>
              </a:ext>
            </a:extLst>
          </p:cNvPr>
          <p:cNvSpPr/>
          <p:nvPr/>
        </p:nvSpPr>
        <p:spPr>
          <a:xfrm>
            <a:off x="463550" y="4838700"/>
            <a:ext cx="11652250" cy="8636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54186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319A155-4B78-405D-8AC3-DDE15BA937FE}"/>
              </a:ext>
            </a:extLst>
          </p:cNvPr>
          <p:cNvCxnSpPr>
            <a:cxnSpLocks/>
          </p:cNvCxnSpPr>
          <p:nvPr/>
        </p:nvCxnSpPr>
        <p:spPr>
          <a:xfrm>
            <a:off x="409575" y="476250"/>
            <a:ext cx="11327018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AD3750C-A083-4808-9ABF-E0F9F990A845}"/>
              </a:ext>
            </a:extLst>
          </p:cNvPr>
          <p:cNvSpPr txBox="1"/>
          <p:nvPr/>
        </p:nvSpPr>
        <p:spPr>
          <a:xfrm>
            <a:off x="5567257" y="5396460"/>
            <a:ext cx="1327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Screenshot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0" name="슬라이드 번호 개체 틀 3">
            <a:extLst>
              <a:ext uri="{FF2B5EF4-FFF2-40B4-BE49-F238E27FC236}">
                <a16:creationId xmlns:a16="http://schemas.microsoft.com/office/drawing/2014/main" id="{0329C4B2-14CA-454C-890C-8A6724422A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93393" y="6347310"/>
            <a:ext cx="2743200" cy="365125"/>
          </a:xfrm>
        </p:spPr>
        <p:txBody>
          <a:bodyPr/>
          <a:lstStyle/>
          <a:p>
            <a:fld id="{F42752AB-7F89-4545-9CE1-0ED9B1E72A0E}" type="slidenum">
              <a:rPr lang="ko-KR" altLang="en-US" smtClean="0"/>
              <a:t>9</a:t>
            </a:fld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E93266-309F-45FC-847F-49FEAB4403BC}"/>
              </a:ext>
            </a:extLst>
          </p:cNvPr>
          <p:cNvSpPr txBox="1"/>
          <p:nvPr/>
        </p:nvSpPr>
        <p:spPr>
          <a:xfrm>
            <a:off x="478571" y="139816"/>
            <a:ext cx="88678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/>
              <a:t>DB </a:t>
            </a:r>
            <a:r>
              <a:rPr lang="ko-KR" altLang="en-US" sz="1500" dirty="0"/>
              <a:t>구조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769026F-4C85-4D01-B3A8-149A6EC2C2D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2012" y="980568"/>
            <a:ext cx="9303515" cy="546768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B27A0C3-857D-45E5-AA7C-E2154E8EE5AE}"/>
              </a:ext>
            </a:extLst>
          </p:cNvPr>
          <p:cNvSpPr txBox="1"/>
          <p:nvPr/>
        </p:nvSpPr>
        <p:spPr>
          <a:xfrm>
            <a:off x="10334602" y="211951"/>
            <a:ext cx="13622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Green</a:t>
            </a:r>
            <a:r>
              <a:rPr lang="ko-KR" altLang="en-US" sz="1200" dirty="0"/>
              <a:t> </a:t>
            </a:r>
            <a:r>
              <a:rPr lang="en-US" altLang="ko-KR" sz="1200" dirty="0"/>
              <a:t>PC</a:t>
            </a:r>
            <a:r>
              <a:rPr lang="ko-KR" altLang="en-US" sz="1200" dirty="0"/>
              <a:t> </a:t>
            </a:r>
            <a:r>
              <a:rPr lang="en-US" altLang="ko-KR" sz="1200" dirty="0"/>
              <a:t>&gt; </a:t>
            </a:r>
            <a:r>
              <a:rPr lang="ko-KR" altLang="en-US" sz="1200" dirty="0"/>
              <a:t>구조</a:t>
            </a:r>
          </a:p>
        </p:txBody>
      </p:sp>
    </p:spTree>
    <p:extLst>
      <p:ext uri="{BB962C8B-B14F-4D97-AF65-F5344CB8AC3E}">
        <p14:creationId xmlns:p14="http://schemas.microsoft.com/office/powerpoint/2010/main" val="496188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616</TotalTime>
  <Words>465</Words>
  <Application>Microsoft Office PowerPoint</Application>
  <PresentationFormat>와이드스크린</PresentationFormat>
  <Paragraphs>112</Paragraphs>
  <Slides>11</Slides>
  <Notes>11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7" baseType="lpstr">
      <vt:lpstr>YouandiModern HeadRegular</vt:lpstr>
      <vt:lpstr>맑은 고딕</vt:lpstr>
      <vt:lpstr>현대하모니 L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TOP</dc:creator>
  <cp:lastModifiedBy>user</cp:lastModifiedBy>
  <cp:revision>242</cp:revision>
  <dcterms:created xsi:type="dcterms:W3CDTF">2021-04-15T04:34:34Z</dcterms:created>
  <dcterms:modified xsi:type="dcterms:W3CDTF">2021-05-28T00:38:31Z</dcterms:modified>
</cp:coreProperties>
</file>